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46.jpg" ContentType="image/jpg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8"/>
  </p:notesMasterIdLst>
  <p:handoutMasterIdLst>
    <p:handoutMasterId r:id="rId109"/>
  </p:handoutMasterIdLst>
  <p:sldIdLst>
    <p:sldId id="424" r:id="rId2"/>
    <p:sldId id="418" r:id="rId3"/>
    <p:sldId id="434" r:id="rId4"/>
    <p:sldId id="259" r:id="rId5"/>
    <p:sldId id="436" r:id="rId6"/>
    <p:sldId id="437" r:id="rId7"/>
    <p:sldId id="438" r:id="rId8"/>
    <p:sldId id="452" r:id="rId9"/>
    <p:sldId id="435" r:id="rId10"/>
    <p:sldId id="549" r:id="rId11"/>
    <p:sldId id="557" r:id="rId12"/>
    <p:sldId id="397" r:id="rId13"/>
    <p:sldId id="539" r:id="rId14"/>
    <p:sldId id="260" r:id="rId15"/>
    <p:sldId id="269" r:id="rId16"/>
    <p:sldId id="540" r:id="rId17"/>
    <p:sldId id="467" r:id="rId18"/>
    <p:sldId id="475" r:id="rId19"/>
    <p:sldId id="432" r:id="rId20"/>
    <p:sldId id="517" r:id="rId21"/>
    <p:sldId id="509" r:id="rId22"/>
    <p:sldId id="550" r:id="rId23"/>
    <p:sldId id="519" r:id="rId24"/>
    <p:sldId id="520" r:id="rId25"/>
    <p:sldId id="521" r:id="rId26"/>
    <p:sldId id="522" r:id="rId27"/>
    <p:sldId id="518" r:id="rId28"/>
    <p:sldId id="529" r:id="rId29"/>
    <p:sldId id="530" r:id="rId30"/>
    <p:sldId id="428" r:id="rId31"/>
    <p:sldId id="429" r:id="rId32"/>
    <p:sldId id="526" r:id="rId33"/>
    <p:sldId id="524" r:id="rId34"/>
    <p:sldId id="544" r:id="rId35"/>
    <p:sldId id="535" r:id="rId36"/>
    <p:sldId id="543" r:id="rId37"/>
    <p:sldId id="421" r:id="rId38"/>
    <p:sldId id="508" r:id="rId39"/>
    <p:sldId id="536" r:id="rId40"/>
    <p:sldId id="477" r:id="rId41"/>
    <p:sldId id="545" r:id="rId42"/>
    <p:sldId id="546" r:id="rId43"/>
    <p:sldId id="376" r:id="rId44"/>
    <p:sldId id="431" r:id="rId45"/>
    <p:sldId id="507" r:id="rId46"/>
    <p:sldId id="500" r:id="rId47"/>
    <p:sldId id="527" r:id="rId48"/>
    <p:sldId id="537" r:id="rId49"/>
    <p:sldId id="528" r:id="rId50"/>
    <p:sldId id="503" r:id="rId51"/>
    <p:sldId id="496" r:id="rId52"/>
    <p:sldId id="495" r:id="rId53"/>
    <p:sldId id="272" r:id="rId54"/>
    <p:sldId id="449" r:id="rId55"/>
    <p:sldId id="294" r:id="rId56"/>
    <p:sldId id="425" r:id="rId57"/>
    <p:sldId id="456" r:id="rId58"/>
    <p:sldId id="457" r:id="rId59"/>
    <p:sldId id="458" r:id="rId60"/>
    <p:sldId id="531" r:id="rId61"/>
    <p:sldId id="459" r:id="rId62"/>
    <p:sldId id="533" r:id="rId63"/>
    <p:sldId id="460" r:id="rId64"/>
    <p:sldId id="455" r:id="rId65"/>
    <p:sldId id="534" r:id="rId66"/>
    <p:sldId id="414" r:id="rId67"/>
    <p:sldId id="561" r:id="rId68"/>
    <p:sldId id="461" r:id="rId69"/>
    <p:sldId id="453" r:id="rId70"/>
    <p:sldId id="419" r:id="rId71"/>
    <p:sldId id="523" r:id="rId72"/>
    <p:sldId id="462" r:id="rId73"/>
    <p:sldId id="422" r:id="rId74"/>
    <p:sldId id="295" r:id="rId75"/>
    <p:sldId id="463" r:id="rId76"/>
    <p:sldId id="464" r:id="rId77"/>
    <p:sldId id="450" r:id="rId78"/>
    <p:sldId id="430" r:id="rId79"/>
    <p:sldId id="532" r:id="rId80"/>
    <p:sldId id="405" r:id="rId81"/>
    <p:sldId id="410" r:id="rId82"/>
    <p:sldId id="439" r:id="rId83"/>
    <p:sldId id="415" r:id="rId84"/>
    <p:sldId id="558" r:id="rId85"/>
    <p:sldId id="324" r:id="rId86"/>
    <p:sldId id="548" r:id="rId87"/>
    <p:sldId id="440" r:id="rId88"/>
    <p:sldId id="441" r:id="rId89"/>
    <p:sldId id="442" r:id="rId90"/>
    <p:sldId id="443" r:id="rId91"/>
    <p:sldId id="445" r:id="rId92"/>
    <p:sldId id="468" r:id="rId93"/>
    <p:sldId id="554" r:id="rId94"/>
    <p:sldId id="555" r:id="rId95"/>
    <p:sldId id="556" r:id="rId96"/>
    <p:sldId id="553" r:id="rId97"/>
    <p:sldId id="560" r:id="rId98"/>
    <p:sldId id="559" r:id="rId99"/>
    <p:sldId id="551" r:id="rId100"/>
    <p:sldId id="402" r:id="rId101"/>
    <p:sldId id="273" r:id="rId102"/>
    <p:sldId id="569" r:id="rId103"/>
    <p:sldId id="568" r:id="rId104"/>
    <p:sldId id="567" r:id="rId105"/>
    <p:sldId id="566" r:id="rId106"/>
    <p:sldId id="565" r:id="rId107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SourceSansPro-Regular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SourceSansPro-Regular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SourceSansPro-Regular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SourceSansPro-Regular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SourceSansPro-Regular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SourceSansPro-Regular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SourceSansPro-Regular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SourceSansPro-Regular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SourceSansPro-Regular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A1449"/>
    <a:srgbClr val="242524"/>
    <a:srgbClr val="2D868F"/>
    <a:srgbClr val="38A4B0"/>
    <a:srgbClr val="FFFFFF"/>
    <a:srgbClr val="FFC2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42" autoAdjust="0"/>
    <p:restoredTop sz="95169"/>
  </p:normalViewPr>
  <p:slideViewPr>
    <p:cSldViewPr snapToGrid="0" snapToObjects="1">
      <p:cViewPr varScale="1">
        <p:scale>
          <a:sx n="102" d="100"/>
          <a:sy n="102" d="100"/>
        </p:scale>
        <p:origin x="216" y="2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theme" Target="theme/theme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tableStyles" Target="tableStyle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notesMaster" Target="notesMasters/notesMaster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handoutMaster" Target="handoutMasters/handoutMaster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presProps" Target="pres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tr-TR" altLang="tr-TR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2947C3A9-0D86-483B-8999-1B45C85A5248}" type="datetimeFigureOut">
              <a:rPr lang="en-US" altLang="tr-TR"/>
              <a:pPr>
                <a:defRPr/>
              </a:pPr>
              <a:t>12/15/24</a:t>
            </a:fld>
            <a:endParaRPr lang="en-US" altLang="tr-T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tr-TR" altLang="tr-T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220B39A5-F57A-4328-A43A-16B066E97283}" type="slidenum">
              <a:rPr lang="en-US" altLang="tr-TR"/>
              <a:pPr>
                <a:defRPr/>
              </a:pPr>
              <a:t>‹#›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11729546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tr-TR" altLang="tr-T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34C7CE28-2DE3-43BB-9748-05630B63F3AB}" type="datetimeFigureOut">
              <a:rPr lang="en-US" altLang="tr-TR"/>
              <a:pPr>
                <a:defRPr/>
              </a:pPr>
              <a:t>12/15/24</a:t>
            </a:fld>
            <a:endParaRPr lang="en-US" altLang="tr-T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tr-TR" altLang="tr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E875F853-A7B8-4BF5-9C5B-CE7A96FAF763}" type="slidenum">
              <a:rPr lang="en-US" altLang="tr-TR"/>
              <a:pPr>
                <a:defRPr/>
              </a:pPr>
              <a:t>‹#›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38150341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4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2534478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8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743251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60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33245566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61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2840187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63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1138016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64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12481826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78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1039214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79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34186524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tr-TR" altLang="tr-TR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A481D8CA-8D89-4F45-89FF-9345EE998FAF}" type="slidenum">
              <a:rPr lang="en-US" altLang="tr-TR" smtClean="0"/>
              <a:pPr>
                <a:spcBef>
                  <a:spcPct val="0"/>
                </a:spcBef>
              </a:pPr>
              <a:t>80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3978179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85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37311290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88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8623996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95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16649894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100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6962912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104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3314457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75F853-A7B8-4BF5-9C5B-CE7A96FAF763}" type="slidenum">
              <a:rPr lang="en-US" altLang="tr-TR" smtClean="0"/>
              <a:pPr>
                <a:defRPr/>
              </a:pPr>
              <a:t>105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1717754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6600488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85544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206479"/>
            <a:ext cx="8700884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68274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6600488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49247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3979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4661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7914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/>
          <p:nvPr userDrawn="1"/>
        </p:nvSpPr>
        <p:spPr>
          <a:xfrm>
            <a:off x="7412038" y="4524375"/>
            <a:ext cx="4779962" cy="23336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452429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4485861" y="3935894"/>
            <a:ext cx="2926800" cy="2922106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0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9685211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224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4494882" y="-1"/>
            <a:ext cx="7697117" cy="486945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7337234" y="4869454"/>
            <a:ext cx="4854764" cy="1988546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1084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/>
          <p:nvPr userDrawn="1"/>
        </p:nvSpPr>
        <p:spPr>
          <a:xfrm>
            <a:off x="9264650" y="0"/>
            <a:ext cx="2927350" cy="395446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5188945" cy="68580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9265200" y="3935894"/>
            <a:ext cx="2926800" cy="2922106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84782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/>
          <p:nvPr userDrawn="1"/>
        </p:nvSpPr>
        <p:spPr>
          <a:xfrm>
            <a:off x="5189538" y="4524375"/>
            <a:ext cx="7002462" cy="23336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4275929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2699132"/>
            <a:ext cx="5188945" cy="4158867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8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3346171" y="2699131"/>
            <a:ext cx="1842773" cy="182516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188548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2688116"/>
            <a:ext cx="12192000" cy="4169884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5563532" y="1596812"/>
            <a:ext cx="2926800" cy="210485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Picture Placeholder 29"/>
          <p:cNvSpPr>
            <a:spLocks noGrp="1"/>
          </p:cNvSpPr>
          <p:nvPr>
            <p:ph type="pic" sz="quarter" idx="14"/>
          </p:nvPr>
        </p:nvSpPr>
        <p:spPr>
          <a:xfrm>
            <a:off x="8879609" y="1596812"/>
            <a:ext cx="2926800" cy="210485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637388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2688116"/>
            <a:ext cx="12192000" cy="4169884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903397" y="1596812"/>
            <a:ext cx="2926800" cy="210485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Picture Placeholder 29"/>
          <p:cNvSpPr>
            <a:spLocks noGrp="1"/>
          </p:cNvSpPr>
          <p:nvPr>
            <p:ph type="pic" sz="quarter" idx="14"/>
          </p:nvPr>
        </p:nvSpPr>
        <p:spPr>
          <a:xfrm>
            <a:off x="4219474" y="1596812"/>
            <a:ext cx="2926800" cy="210485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2" name="Picture Placeholder 29"/>
          <p:cNvSpPr>
            <a:spLocks noGrp="1"/>
          </p:cNvSpPr>
          <p:nvPr>
            <p:ph type="pic" sz="quarter" idx="15"/>
          </p:nvPr>
        </p:nvSpPr>
        <p:spPr>
          <a:xfrm>
            <a:off x="7535550" y="1596812"/>
            <a:ext cx="2926800" cy="210485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242323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3701681" y="0"/>
            <a:ext cx="6213500" cy="2291508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4"/>
          </p:nvPr>
        </p:nvSpPr>
        <p:spPr>
          <a:xfrm>
            <a:off x="5978500" y="2291508"/>
            <a:ext cx="6213500" cy="2291508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Picture Placeholder 29"/>
          <p:cNvSpPr>
            <a:spLocks noGrp="1"/>
          </p:cNvSpPr>
          <p:nvPr>
            <p:ph type="pic" sz="quarter" idx="15"/>
          </p:nvPr>
        </p:nvSpPr>
        <p:spPr>
          <a:xfrm>
            <a:off x="3701681" y="4583016"/>
            <a:ext cx="6213500" cy="2291508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712299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4847436" y="3935894"/>
            <a:ext cx="2926800" cy="2922106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76455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/>
          <p:nvPr userDrawn="1"/>
        </p:nvSpPr>
        <p:spPr>
          <a:xfrm>
            <a:off x="0" y="2698750"/>
            <a:ext cx="12192000" cy="41592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2699133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9685211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396056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7003055" y="2699132"/>
            <a:ext cx="5188945" cy="4158867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246516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4275929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2699132"/>
            <a:ext cx="5188945" cy="4158867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345002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/>
          <p:nvPr userDrawn="1"/>
        </p:nvSpPr>
        <p:spPr>
          <a:xfrm>
            <a:off x="5189538" y="0"/>
            <a:ext cx="700246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4275929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2699132"/>
            <a:ext cx="5188945" cy="4158867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86480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bg>
      <p:bgPr>
        <a:solidFill>
          <a:srgbClr val="2425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4275929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2699132"/>
            <a:ext cx="5188945" cy="4158867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0212172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255290"/>
            <a:ext cx="10558547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5611084" y="2809049"/>
            <a:ext cx="6258820" cy="4048951"/>
          </a:xfrm>
          <a:custGeom>
            <a:avLst/>
            <a:gdLst/>
            <a:ahLst/>
            <a:cxnLst/>
            <a:rect l="l" t="t" r="r" b="b"/>
            <a:pathLst>
              <a:path w="6258820" h="4048951"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6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6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5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5" y="844716"/>
                  <a:pt x="1548822" y="831075"/>
                  <a:pt x="1485862" y="831075"/>
                </a:cubicBezTo>
                <a:close/>
                <a:moveTo>
                  <a:pt x="4747774" y="75552"/>
                </a:moveTo>
                <a:lnTo>
                  <a:pt x="5541073" y="75552"/>
                </a:lnTo>
                <a:lnTo>
                  <a:pt x="5541073" y="3198381"/>
                </a:lnTo>
                <a:lnTo>
                  <a:pt x="6258820" y="3198381"/>
                </a:lnTo>
                <a:lnTo>
                  <a:pt x="6258820" y="4048951"/>
                </a:lnTo>
                <a:lnTo>
                  <a:pt x="3601898" y="4048951"/>
                </a:lnTo>
                <a:lnTo>
                  <a:pt x="3601898" y="3198381"/>
                </a:lnTo>
                <a:lnTo>
                  <a:pt x="4458157" y="3198381"/>
                </a:lnTo>
                <a:lnTo>
                  <a:pt x="4458157" y="1133284"/>
                </a:lnTo>
                <a:lnTo>
                  <a:pt x="3702634" y="1133284"/>
                </a:lnTo>
                <a:lnTo>
                  <a:pt x="3702634" y="465906"/>
                </a:lnTo>
                <a:cubicBezTo>
                  <a:pt x="3929291" y="419735"/>
                  <a:pt x="4122369" y="367268"/>
                  <a:pt x="4281868" y="308505"/>
                </a:cubicBezTo>
                <a:cubicBezTo>
                  <a:pt x="4441368" y="249743"/>
                  <a:pt x="4596670" y="172091"/>
                  <a:pt x="4747774" y="75552"/>
                </a:cubicBez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2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2" y="4007420"/>
                </a:cubicBezTo>
                <a:lnTo>
                  <a:pt x="1988755" y="4048951"/>
                </a:lnTo>
                <a:lnTo>
                  <a:pt x="979132" y="4048951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4"/>
                  <a:pt x="700958" y="215114"/>
                  <a:pt x="881444" y="129069"/>
                </a:cubicBezTo>
                <a:cubicBezTo>
                  <a:pt x="1061930" y="43023"/>
                  <a:pt x="1263403" y="0"/>
                  <a:pt x="1485862" y="0"/>
                </a:cubicBezTo>
                <a:close/>
              </a:path>
            </a:pathLst>
          </a:cu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4" name="Slide Number Placeholder 8"/>
          <p:cNvSpPr>
            <a:spLocks noGrp="1"/>
          </p:cNvSpPr>
          <p:nvPr>
            <p:ph type="sldNum" sz="quarter" idx="13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pPr>
              <a:defRPr/>
            </a:pPr>
            <a:fld id="{D9CD6B73-576E-4013-AE77-0040097B1EB6}" type="slidenum">
              <a:rPr lang="en-US" altLang="tr-TR"/>
              <a:pPr>
                <a:defRPr/>
              </a:pPr>
              <a:t>‹#›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22627095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5615636" y="2809356"/>
            <a:ext cx="6309188" cy="4048644"/>
          </a:xfrm>
          <a:custGeom>
            <a:avLst/>
            <a:gdLst/>
            <a:ahLst/>
            <a:cxnLst/>
            <a:rect l="l" t="t" r="r" b="b"/>
            <a:pathLst>
              <a:path w="6309188" h="4048644"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4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4" y="844716"/>
                  <a:pt x="1548822" y="831075"/>
                  <a:pt x="1485862" y="831075"/>
                </a:cubicBezTo>
                <a:close/>
                <a:moveTo>
                  <a:pt x="4747774" y="0"/>
                </a:moveTo>
                <a:cubicBezTo>
                  <a:pt x="4949247" y="0"/>
                  <a:pt x="5133930" y="31480"/>
                  <a:pt x="5301824" y="94440"/>
                </a:cubicBezTo>
                <a:cubicBezTo>
                  <a:pt x="5469718" y="157401"/>
                  <a:pt x="5614526" y="245545"/>
                  <a:pt x="5736250" y="358873"/>
                </a:cubicBezTo>
                <a:cubicBezTo>
                  <a:pt x="5857974" y="472202"/>
                  <a:pt x="5952414" y="609665"/>
                  <a:pt x="6019571" y="771263"/>
                </a:cubicBezTo>
                <a:cubicBezTo>
                  <a:pt x="6086728" y="932861"/>
                  <a:pt x="6120308" y="1112298"/>
                  <a:pt x="6120308" y="1309573"/>
                </a:cubicBezTo>
                <a:cubicBezTo>
                  <a:pt x="6120308" y="1469072"/>
                  <a:pt x="6085680" y="1631720"/>
                  <a:pt x="6016423" y="1797515"/>
                </a:cubicBezTo>
                <a:cubicBezTo>
                  <a:pt x="5947167" y="1963311"/>
                  <a:pt x="5857974" y="2128056"/>
                  <a:pt x="5748842" y="2291753"/>
                </a:cubicBezTo>
                <a:cubicBezTo>
                  <a:pt x="5639711" y="2455450"/>
                  <a:pt x="5516938" y="2614949"/>
                  <a:pt x="5380524" y="2770251"/>
                </a:cubicBezTo>
                <a:cubicBezTo>
                  <a:pt x="5244111" y="2925553"/>
                  <a:pt x="5108746" y="3072460"/>
                  <a:pt x="4974431" y="3210973"/>
                </a:cubicBezTo>
                <a:cubicBezTo>
                  <a:pt x="5075167" y="3198381"/>
                  <a:pt x="5189545" y="3186838"/>
                  <a:pt x="5317564" y="3176345"/>
                </a:cubicBezTo>
                <a:cubicBezTo>
                  <a:pt x="5445584" y="3165851"/>
                  <a:pt x="5553666" y="3160605"/>
                  <a:pt x="5641810" y="3160605"/>
                </a:cubicBezTo>
                <a:lnTo>
                  <a:pt x="6309188" y="3160605"/>
                </a:lnTo>
                <a:lnTo>
                  <a:pt x="6309188" y="4048644"/>
                </a:lnTo>
                <a:lnTo>
                  <a:pt x="3413017" y="4048644"/>
                </a:lnTo>
                <a:lnTo>
                  <a:pt x="3413017" y="3450222"/>
                </a:lnTo>
                <a:cubicBezTo>
                  <a:pt x="3648068" y="3231959"/>
                  <a:pt x="3867380" y="3026289"/>
                  <a:pt x="4070952" y="2833211"/>
                </a:cubicBezTo>
                <a:cubicBezTo>
                  <a:pt x="4274523" y="2640133"/>
                  <a:pt x="4451861" y="2458598"/>
                  <a:pt x="4602966" y="2288605"/>
                </a:cubicBezTo>
                <a:cubicBezTo>
                  <a:pt x="4754070" y="2118612"/>
                  <a:pt x="4872645" y="1957014"/>
                  <a:pt x="4958691" y="1803811"/>
                </a:cubicBezTo>
                <a:cubicBezTo>
                  <a:pt x="5044736" y="1650608"/>
                  <a:pt x="5087760" y="1506848"/>
                  <a:pt x="5087760" y="1372533"/>
                </a:cubicBezTo>
                <a:cubicBezTo>
                  <a:pt x="5087760" y="1192047"/>
                  <a:pt x="5042638" y="1058781"/>
                  <a:pt x="4952395" y="972736"/>
                </a:cubicBezTo>
                <a:cubicBezTo>
                  <a:pt x="4862152" y="886690"/>
                  <a:pt x="4743576" y="843667"/>
                  <a:pt x="4596670" y="843667"/>
                </a:cubicBezTo>
                <a:cubicBezTo>
                  <a:pt x="4462354" y="843667"/>
                  <a:pt x="4343779" y="882493"/>
                  <a:pt x="4240944" y="960144"/>
                </a:cubicBezTo>
                <a:cubicBezTo>
                  <a:pt x="4138109" y="1037795"/>
                  <a:pt x="4038422" y="1124890"/>
                  <a:pt x="3941883" y="1221429"/>
                </a:cubicBezTo>
                <a:lnTo>
                  <a:pt x="3362649" y="642194"/>
                </a:lnTo>
                <a:cubicBezTo>
                  <a:pt x="3467582" y="533064"/>
                  <a:pt x="3570418" y="437574"/>
                  <a:pt x="3671154" y="355726"/>
                </a:cubicBezTo>
                <a:cubicBezTo>
                  <a:pt x="3771890" y="273877"/>
                  <a:pt x="3877874" y="206719"/>
                  <a:pt x="3989103" y="154253"/>
                </a:cubicBezTo>
                <a:cubicBezTo>
                  <a:pt x="4100333" y="101786"/>
                  <a:pt x="4217858" y="62960"/>
                  <a:pt x="4341681" y="37776"/>
                </a:cubicBezTo>
                <a:cubicBezTo>
                  <a:pt x="4465502" y="12592"/>
                  <a:pt x="4600867" y="0"/>
                  <a:pt x="4747774" y="0"/>
                </a:cubicBez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89482" y="4048644"/>
                </a:lnTo>
                <a:lnTo>
                  <a:pt x="978410" y="4048644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3" y="0"/>
                  <a:pt x="1485862" y="0"/>
                </a:cubicBezTo>
                <a:close/>
              </a:path>
            </a:pathLst>
          </a:cu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255290"/>
            <a:ext cx="10558547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85493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Custom Layout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255290"/>
            <a:ext cx="10558547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5626806" y="2807913"/>
            <a:ext cx="6284005" cy="4050086"/>
          </a:xfrm>
          <a:custGeom>
            <a:avLst/>
            <a:gdLst/>
            <a:ahLst/>
            <a:cxnLst/>
            <a:rect l="l" t="t" r="r" b="b"/>
            <a:pathLst>
              <a:path w="6284005" h="4050086"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4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4" y="844716"/>
                  <a:pt x="1548822" y="831075"/>
                  <a:pt x="1485862" y="831075"/>
                </a:cubicBezTo>
                <a:close/>
                <a:moveTo>
                  <a:pt x="4709998" y="0"/>
                </a:moveTo>
                <a:cubicBezTo>
                  <a:pt x="5150719" y="0"/>
                  <a:pt x="5502247" y="97588"/>
                  <a:pt x="5764582" y="292765"/>
                </a:cubicBezTo>
                <a:cubicBezTo>
                  <a:pt x="6026917" y="487942"/>
                  <a:pt x="6158083" y="766016"/>
                  <a:pt x="6158083" y="1126988"/>
                </a:cubicBezTo>
                <a:cubicBezTo>
                  <a:pt x="6158083" y="1513145"/>
                  <a:pt x="5944019" y="1800663"/>
                  <a:pt x="5515889" y="1989544"/>
                </a:cubicBezTo>
                <a:lnTo>
                  <a:pt x="5515889" y="2014728"/>
                </a:lnTo>
                <a:cubicBezTo>
                  <a:pt x="5742545" y="2086083"/>
                  <a:pt x="5927229" y="2200461"/>
                  <a:pt x="6069939" y="2357861"/>
                </a:cubicBezTo>
                <a:cubicBezTo>
                  <a:pt x="6212649" y="2515262"/>
                  <a:pt x="6284005" y="2719883"/>
                  <a:pt x="6284005" y="2971724"/>
                </a:cubicBezTo>
                <a:cubicBezTo>
                  <a:pt x="6284005" y="3160605"/>
                  <a:pt x="6242030" y="3327449"/>
                  <a:pt x="6158083" y="3472258"/>
                </a:cubicBezTo>
                <a:cubicBezTo>
                  <a:pt x="6074137" y="3617067"/>
                  <a:pt x="5961858" y="3739839"/>
                  <a:pt x="5821247" y="3840576"/>
                </a:cubicBezTo>
                <a:cubicBezTo>
                  <a:pt x="5715788" y="3916128"/>
                  <a:pt x="5596754" y="3977514"/>
                  <a:pt x="5464143" y="4024734"/>
                </a:cubicBezTo>
                <a:lnTo>
                  <a:pt x="5382336" y="4050086"/>
                </a:lnTo>
                <a:lnTo>
                  <a:pt x="4054914" y="4050086"/>
                </a:lnTo>
                <a:lnTo>
                  <a:pt x="3891515" y="3991680"/>
                </a:lnTo>
                <a:cubicBezTo>
                  <a:pt x="3656463" y="3890943"/>
                  <a:pt x="3463385" y="3752431"/>
                  <a:pt x="3312281" y="3576142"/>
                </a:cubicBezTo>
                <a:lnTo>
                  <a:pt x="3803371" y="2896172"/>
                </a:lnTo>
                <a:cubicBezTo>
                  <a:pt x="3925093" y="3009500"/>
                  <a:pt x="4056261" y="3100792"/>
                  <a:pt x="4196872" y="3170049"/>
                </a:cubicBezTo>
                <a:cubicBezTo>
                  <a:pt x="4337483" y="3239305"/>
                  <a:pt x="4479144" y="3273933"/>
                  <a:pt x="4621853" y="3273933"/>
                </a:cubicBezTo>
                <a:cubicBezTo>
                  <a:pt x="4798142" y="3273933"/>
                  <a:pt x="4938753" y="3242453"/>
                  <a:pt x="5043687" y="3179493"/>
                </a:cubicBezTo>
                <a:cubicBezTo>
                  <a:pt x="5148621" y="3116533"/>
                  <a:pt x="5201088" y="3022092"/>
                  <a:pt x="5201088" y="2896172"/>
                </a:cubicBezTo>
                <a:cubicBezTo>
                  <a:pt x="5201088" y="2820619"/>
                  <a:pt x="5188495" y="2753462"/>
                  <a:pt x="5163312" y="2694699"/>
                </a:cubicBezTo>
                <a:cubicBezTo>
                  <a:pt x="5138128" y="2635936"/>
                  <a:pt x="5089858" y="2585568"/>
                  <a:pt x="5018503" y="2543594"/>
                </a:cubicBezTo>
                <a:cubicBezTo>
                  <a:pt x="4947148" y="2501621"/>
                  <a:pt x="4846412" y="2470140"/>
                  <a:pt x="4716293" y="2449154"/>
                </a:cubicBezTo>
                <a:cubicBezTo>
                  <a:pt x="4586176" y="2428167"/>
                  <a:pt x="4416183" y="2417674"/>
                  <a:pt x="4206316" y="2417674"/>
                </a:cubicBezTo>
                <a:lnTo>
                  <a:pt x="4206316" y="1662151"/>
                </a:lnTo>
                <a:cubicBezTo>
                  <a:pt x="4374210" y="1662151"/>
                  <a:pt x="4513772" y="1651657"/>
                  <a:pt x="4625001" y="1630670"/>
                </a:cubicBezTo>
                <a:cubicBezTo>
                  <a:pt x="4736231" y="1609683"/>
                  <a:pt x="4825425" y="1579253"/>
                  <a:pt x="4892583" y="1539378"/>
                </a:cubicBezTo>
                <a:cubicBezTo>
                  <a:pt x="4959740" y="1499503"/>
                  <a:pt x="5006961" y="1452283"/>
                  <a:pt x="5034243" y="1397717"/>
                </a:cubicBezTo>
                <a:cubicBezTo>
                  <a:pt x="5061526" y="1343152"/>
                  <a:pt x="5075167" y="1280192"/>
                  <a:pt x="5075167" y="1208837"/>
                </a:cubicBezTo>
                <a:cubicBezTo>
                  <a:pt x="5075167" y="965391"/>
                  <a:pt x="4936655" y="843667"/>
                  <a:pt x="4659629" y="843667"/>
                </a:cubicBezTo>
                <a:cubicBezTo>
                  <a:pt x="4525315" y="843667"/>
                  <a:pt x="4405691" y="870950"/>
                  <a:pt x="4300757" y="925516"/>
                </a:cubicBezTo>
                <a:cubicBezTo>
                  <a:pt x="4195823" y="980081"/>
                  <a:pt x="4080395" y="1061929"/>
                  <a:pt x="3954475" y="1171061"/>
                </a:cubicBezTo>
                <a:lnTo>
                  <a:pt x="3413017" y="516274"/>
                </a:lnTo>
                <a:cubicBezTo>
                  <a:pt x="3610292" y="352577"/>
                  <a:pt x="3813864" y="225607"/>
                  <a:pt x="4023731" y="135365"/>
                </a:cubicBezTo>
                <a:cubicBezTo>
                  <a:pt x="4233599" y="45122"/>
                  <a:pt x="4462355" y="0"/>
                  <a:pt x="4709998" y="0"/>
                </a:cubicBez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86066" y="4050086"/>
                </a:lnTo>
                <a:lnTo>
                  <a:pt x="981802" y="4050086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2" y="0"/>
                  <a:pt x="1485862" y="0"/>
                </a:cubicBezTo>
                <a:close/>
              </a:path>
            </a:pathLst>
          </a:cu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654940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Custom Layout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255290"/>
            <a:ext cx="10558547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5626806" y="2807913"/>
            <a:ext cx="6447701" cy="4050086"/>
          </a:xfrm>
          <a:custGeom>
            <a:avLst/>
            <a:gdLst/>
            <a:ahLst/>
            <a:cxnLst/>
            <a:rect l="l" t="t" r="r" b="b"/>
            <a:pathLst>
              <a:path w="6447701" h="4050086">
                <a:moveTo>
                  <a:pt x="5024799" y="956996"/>
                </a:moveTo>
                <a:cubicBezTo>
                  <a:pt x="4974431" y="1078719"/>
                  <a:pt x="4921963" y="1198343"/>
                  <a:pt x="4867399" y="1315869"/>
                </a:cubicBezTo>
                <a:cubicBezTo>
                  <a:pt x="4812833" y="1433395"/>
                  <a:pt x="4756169" y="1553019"/>
                  <a:pt x="4697406" y="1674743"/>
                </a:cubicBezTo>
                <a:lnTo>
                  <a:pt x="4332237" y="2354713"/>
                </a:lnTo>
                <a:lnTo>
                  <a:pt x="5012207" y="2354713"/>
                </a:lnTo>
                <a:lnTo>
                  <a:pt x="5012207" y="1901399"/>
                </a:lnTo>
                <a:cubicBezTo>
                  <a:pt x="5012207" y="1834242"/>
                  <a:pt x="5013257" y="1759739"/>
                  <a:pt x="5015355" y="1677891"/>
                </a:cubicBezTo>
                <a:cubicBezTo>
                  <a:pt x="5017454" y="1596042"/>
                  <a:pt x="5020602" y="1513145"/>
                  <a:pt x="5024799" y="1429197"/>
                </a:cubicBezTo>
                <a:cubicBezTo>
                  <a:pt x="5028996" y="1345250"/>
                  <a:pt x="5033193" y="1262353"/>
                  <a:pt x="5037391" y="1180504"/>
                </a:cubicBezTo>
                <a:cubicBezTo>
                  <a:pt x="5041589" y="1098656"/>
                  <a:pt x="5045786" y="1024153"/>
                  <a:pt x="5049983" y="956996"/>
                </a:cubicBezTo>
                <a:close/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5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5" y="844716"/>
                  <a:pt x="1548822" y="831075"/>
                  <a:pt x="1485862" y="831075"/>
                </a:cubicBezTo>
                <a:close/>
                <a:moveTo>
                  <a:pt x="4672221" y="75552"/>
                </a:moveTo>
                <a:lnTo>
                  <a:pt x="6019571" y="75552"/>
                </a:lnTo>
                <a:lnTo>
                  <a:pt x="6019571" y="2354713"/>
                </a:lnTo>
                <a:lnTo>
                  <a:pt x="6447701" y="2354713"/>
                </a:lnTo>
                <a:lnTo>
                  <a:pt x="6447701" y="3173197"/>
                </a:lnTo>
                <a:lnTo>
                  <a:pt x="6019571" y="3173197"/>
                </a:lnTo>
                <a:lnTo>
                  <a:pt x="6019571" y="4050086"/>
                </a:lnTo>
                <a:lnTo>
                  <a:pt x="5012207" y="4050086"/>
                </a:lnTo>
                <a:lnTo>
                  <a:pt x="5012207" y="3173197"/>
                </a:lnTo>
                <a:lnTo>
                  <a:pt x="3312281" y="3173197"/>
                </a:lnTo>
                <a:lnTo>
                  <a:pt x="3312281" y="2417674"/>
                </a:ln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86066" y="4050086"/>
                </a:lnTo>
                <a:lnTo>
                  <a:pt x="981802" y="4050086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3" y="0"/>
                  <a:pt x="1485862" y="0"/>
                </a:cubicBezTo>
                <a:close/>
              </a:path>
            </a:pathLst>
          </a:cu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458372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Custom Layout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255290"/>
            <a:ext cx="10558547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5626806" y="2807913"/>
            <a:ext cx="6284005" cy="4050086"/>
          </a:xfrm>
          <a:custGeom>
            <a:avLst/>
            <a:gdLst/>
            <a:ahLst/>
            <a:cxnLst/>
            <a:rect l="l" t="t" r="r" b="b"/>
            <a:pathLst>
              <a:path w="6284005" h="4050086"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4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4" y="844716"/>
                  <a:pt x="1548822" y="831075"/>
                  <a:pt x="1485862" y="831075"/>
                </a:cubicBezTo>
                <a:close/>
                <a:moveTo>
                  <a:pt x="3740410" y="75552"/>
                </a:moveTo>
                <a:lnTo>
                  <a:pt x="6107715" y="75552"/>
                </a:lnTo>
                <a:lnTo>
                  <a:pt x="6107715" y="982180"/>
                </a:lnTo>
                <a:lnTo>
                  <a:pt x="4672221" y="982180"/>
                </a:lnTo>
                <a:lnTo>
                  <a:pt x="4621853" y="1561414"/>
                </a:lnTo>
                <a:cubicBezTo>
                  <a:pt x="4693209" y="1536230"/>
                  <a:pt x="4757218" y="1519441"/>
                  <a:pt x="4813883" y="1511046"/>
                </a:cubicBezTo>
                <a:cubicBezTo>
                  <a:pt x="4870547" y="1502651"/>
                  <a:pt x="4932457" y="1498454"/>
                  <a:pt x="4999615" y="1498454"/>
                </a:cubicBezTo>
                <a:cubicBezTo>
                  <a:pt x="5171706" y="1498454"/>
                  <a:pt x="5335403" y="1523638"/>
                  <a:pt x="5490705" y="1574006"/>
                </a:cubicBezTo>
                <a:cubicBezTo>
                  <a:pt x="5646007" y="1624374"/>
                  <a:pt x="5782421" y="1699927"/>
                  <a:pt x="5899947" y="1800663"/>
                </a:cubicBezTo>
                <a:cubicBezTo>
                  <a:pt x="6017472" y="1901399"/>
                  <a:pt x="6110863" y="2029419"/>
                  <a:pt x="6180120" y="2184720"/>
                </a:cubicBezTo>
                <a:cubicBezTo>
                  <a:pt x="6249377" y="2340023"/>
                  <a:pt x="6284005" y="2522608"/>
                  <a:pt x="6284005" y="2732475"/>
                </a:cubicBezTo>
                <a:cubicBezTo>
                  <a:pt x="6284005" y="2954934"/>
                  <a:pt x="6243080" y="3154309"/>
                  <a:pt x="6161231" y="3330597"/>
                </a:cubicBezTo>
                <a:cubicBezTo>
                  <a:pt x="6079383" y="3506886"/>
                  <a:pt x="5969203" y="3654843"/>
                  <a:pt x="5830690" y="3774467"/>
                </a:cubicBezTo>
                <a:cubicBezTo>
                  <a:pt x="5692177" y="3894092"/>
                  <a:pt x="5531629" y="3985384"/>
                  <a:pt x="5349044" y="4048344"/>
                </a:cubicBezTo>
                <a:lnTo>
                  <a:pt x="5343196" y="4050086"/>
                </a:lnTo>
                <a:lnTo>
                  <a:pt x="4106126" y="4050086"/>
                </a:lnTo>
                <a:lnTo>
                  <a:pt x="3926143" y="3982236"/>
                </a:lnTo>
                <a:cubicBezTo>
                  <a:pt x="3688993" y="3875204"/>
                  <a:pt x="3488569" y="3739839"/>
                  <a:pt x="3324873" y="3576142"/>
                </a:cubicBezTo>
                <a:lnTo>
                  <a:pt x="3803371" y="2896172"/>
                </a:lnTo>
                <a:cubicBezTo>
                  <a:pt x="3925093" y="3005303"/>
                  <a:pt x="4053113" y="3095546"/>
                  <a:pt x="4187428" y="3166900"/>
                </a:cubicBezTo>
                <a:cubicBezTo>
                  <a:pt x="4321743" y="3238255"/>
                  <a:pt x="4462355" y="3273933"/>
                  <a:pt x="4609261" y="3273933"/>
                </a:cubicBezTo>
                <a:cubicBezTo>
                  <a:pt x="4798142" y="3273933"/>
                  <a:pt x="4944000" y="3231959"/>
                  <a:pt x="5046835" y="3148013"/>
                </a:cubicBezTo>
                <a:cubicBezTo>
                  <a:pt x="5149670" y="3064065"/>
                  <a:pt x="5201088" y="2933948"/>
                  <a:pt x="5201088" y="2757659"/>
                </a:cubicBezTo>
                <a:cubicBezTo>
                  <a:pt x="5201088" y="2585568"/>
                  <a:pt x="5150719" y="2456499"/>
                  <a:pt x="5049983" y="2370453"/>
                </a:cubicBezTo>
                <a:cubicBezTo>
                  <a:pt x="4949247" y="2284408"/>
                  <a:pt x="4819129" y="2241385"/>
                  <a:pt x="4659629" y="2241385"/>
                </a:cubicBezTo>
                <a:cubicBezTo>
                  <a:pt x="4605064" y="2241385"/>
                  <a:pt x="4556795" y="2244533"/>
                  <a:pt x="4514821" y="2250829"/>
                </a:cubicBezTo>
                <a:cubicBezTo>
                  <a:pt x="4472848" y="2257125"/>
                  <a:pt x="4431923" y="2266569"/>
                  <a:pt x="4392049" y="2279161"/>
                </a:cubicBezTo>
                <a:cubicBezTo>
                  <a:pt x="4352174" y="2291753"/>
                  <a:pt x="4309151" y="2310641"/>
                  <a:pt x="4262981" y="2335825"/>
                </a:cubicBezTo>
                <a:cubicBezTo>
                  <a:pt x="4216809" y="2361010"/>
                  <a:pt x="4164343" y="2392490"/>
                  <a:pt x="4105579" y="2430266"/>
                </a:cubicBezTo>
                <a:lnTo>
                  <a:pt x="3639674" y="2128056"/>
                </a:ln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86066" y="4050086"/>
                </a:lnTo>
                <a:lnTo>
                  <a:pt x="981802" y="4050086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2" y="0"/>
                  <a:pt x="1485862" y="0"/>
                </a:cubicBezTo>
                <a:close/>
              </a:path>
            </a:pathLst>
          </a:cu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9126682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Custom Layout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8"/>
          <p:cNvSpPr>
            <a:spLocks noGrp="1"/>
          </p:cNvSpPr>
          <p:nvPr>
            <p:ph type="title"/>
          </p:nvPr>
        </p:nvSpPr>
        <p:spPr>
          <a:xfrm>
            <a:off x="913016" y="1255290"/>
            <a:ext cx="10558547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5639506" y="2813073"/>
            <a:ext cx="6372149" cy="4044926"/>
          </a:xfrm>
          <a:custGeom>
            <a:avLst/>
            <a:gdLst/>
            <a:ahLst/>
            <a:cxnLst/>
            <a:rect l="l" t="t" r="r" b="b"/>
            <a:pathLst>
              <a:path w="6372149" h="4044926">
                <a:moveTo>
                  <a:pt x="4949247" y="2304345"/>
                </a:moveTo>
                <a:cubicBezTo>
                  <a:pt x="4852707" y="2304345"/>
                  <a:pt x="4759317" y="2330579"/>
                  <a:pt x="4669074" y="2383045"/>
                </a:cubicBezTo>
                <a:cubicBezTo>
                  <a:pt x="4578831" y="2435513"/>
                  <a:pt x="4502229" y="2522608"/>
                  <a:pt x="4439269" y="2644331"/>
                </a:cubicBezTo>
                <a:cubicBezTo>
                  <a:pt x="4460255" y="2782843"/>
                  <a:pt x="4490687" y="2897221"/>
                  <a:pt x="4530561" y="2987464"/>
                </a:cubicBezTo>
                <a:cubicBezTo>
                  <a:pt x="4570436" y="3077707"/>
                  <a:pt x="4613459" y="3149062"/>
                  <a:pt x="4659629" y="3201529"/>
                </a:cubicBezTo>
                <a:cubicBezTo>
                  <a:pt x="4705801" y="3253996"/>
                  <a:pt x="4755119" y="3289673"/>
                  <a:pt x="4807587" y="3308561"/>
                </a:cubicBezTo>
                <a:cubicBezTo>
                  <a:pt x="4860053" y="3327449"/>
                  <a:pt x="4911471" y="3336894"/>
                  <a:pt x="4961839" y="3336894"/>
                </a:cubicBezTo>
                <a:cubicBezTo>
                  <a:pt x="5075167" y="3336894"/>
                  <a:pt x="5174855" y="3297019"/>
                  <a:pt x="5260900" y="3217269"/>
                </a:cubicBezTo>
                <a:cubicBezTo>
                  <a:pt x="5346945" y="3137519"/>
                  <a:pt x="5389969" y="2992711"/>
                  <a:pt x="5389969" y="2782843"/>
                </a:cubicBezTo>
                <a:cubicBezTo>
                  <a:pt x="5389969" y="2686304"/>
                  <a:pt x="5377377" y="2607604"/>
                  <a:pt x="5352193" y="2546742"/>
                </a:cubicBezTo>
                <a:cubicBezTo>
                  <a:pt x="5327008" y="2485881"/>
                  <a:pt x="5294479" y="2437611"/>
                  <a:pt x="5254604" y="2401933"/>
                </a:cubicBezTo>
                <a:cubicBezTo>
                  <a:pt x="5214729" y="2366256"/>
                  <a:pt x="5167509" y="2341072"/>
                  <a:pt x="5112943" y="2326381"/>
                </a:cubicBezTo>
                <a:cubicBezTo>
                  <a:pt x="5058378" y="2311690"/>
                  <a:pt x="5003812" y="2304345"/>
                  <a:pt x="4949247" y="2304345"/>
                </a:cubicBezTo>
                <a:close/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4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4" y="844716"/>
                  <a:pt x="1548822" y="831075"/>
                  <a:pt x="1485862" y="831075"/>
                </a:cubicBezTo>
                <a:close/>
                <a:moveTo>
                  <a:pt x="5075167" y="0"/>
                </a:moveTo>
                <a:cubicBezTo>
                  <a:pt x="5360587" y="0"/>
                  <a:pt x="5606132" y="50368"/>
                  <a:pt x="5811802" y="151105"/>
                </a:cubicBezTo>
                <a:cubicBezTo>
                  <a:pt x="6017472" y="251841"/>
                  <a:pt x="6187465" y="369367"/>
                  <a:pt x="6321780" y="503682"/>
                </a:cubicBezTo>
                <a:lnTo>
                  <a:pt x="5755138" y="1145876"/>
                </a:lnTo>
                <a:cubicBezTo>
                  <a:pt x="5692177" y="1074521"/>
                  <a:pt x="5604033" y="1010512"/>
                  <a:pt x="5490705" y="953848"/>
                </a:cubicBezTo>
                <a:cubicBezTo>
                  <a:pt x="5377377" y="897183"/>
                  <a:pt x="5264048" y="868851"/>
                  <a:pt x="5150719" y="868851"/>
                </a:cubicBezTo>
                <a:cubicBezTo>
                  <a:pt x="5054181" y="868851"/>
                  <a:pt x="4962888" y="886690"/>
                  <a:pt x="4876843" y="922368"/>
                </a:cubicBezTo>
                <a:cubicBezTo>
                  <a:pt x="4790797" y="958045"/>
                  <a:pt x="4715245" y="1018907"/>
                  <a:pt x="4650185" y="1104952"/>
                </a:cubicBezTo>
                <a:cubicBezTo>
                  <a:pt x="4585127" y="1190998"/>
                  <a:pt x="4532660" y="1302228"/>
                  <a:pt x="4492785" y="1438642"/>
                </a:cubicBezTo>
                <a:cubicBezTo>
                  <a:pt x="4452911" y="1575055"/>
                  <a:pt x="4426677" y="1743999"/>
                  <a:pt x="4414085" y="1945472"/>
                </a:cubicBezTo>
                <a:cubicBezTo>
                  <a:pt x="4464453" y="1882512"/>
                  <a:pt x="4521117" y="1825847"/>
                  <a:pt x="4584077" y="1775479"/>
                </a:cubicBezTo>
                <a:cubicBezTo>
                  <a:pt x="4647037" y="1725111"/>
                  <a:pt x="4713145" y="1683137"/>
                  <a:pt x="4782402" y="1649559"/>
                </a:cubicBezTo>
                <a:cubicBezTo>
                  <a:pt x="4851658" y="1615980"/>
                  <a:pt x="4918815" y="1590795"/>
                  <a:pt x="4983875" y="1574006"/>
                </a:cubicBezTo>
                <a:cubicBezTo>
                  <a:pt x="5048934" y="1557217"/>
                  <a:pt x="5108746" y="1548822"/>
                  <a:pt x="5163312" y="1548822"/>
                </a:cubicBezTo>
                <a:cubicBezTo>
                  <a:pt x="5331205" y="1548822"/>
                  <a:pt x="5489656" y="1572957"/>
                  <a:pt x="5638661" y="1621226"/>
                </a:cubicBezTo>
                <a:cubicBezTo>
                  <a:pt x="5787667" y="1669496"/>
                  <a:pt x="5915686" y="1743999"/>
                  <a:pt x="6022719" y="1844735"/>
                </a:cubicBezTo>
                <a:cubicBezTo>
                  <a:pt x="6129751" y="1945472"/>
                  <a:pt x="6214748" y="2073491"/>
                  <a:pt x="6277709" y="2228793"/>
                </a:cubicBezTo>
                <a:cubicBezTo>
                  <a:pt x="6340669" y="2384095"/>
                  <a:pt x="6372149" y="2568778"/>
                  <a:pt x="6372149" y="2782843"/>
                </a:cubicBezTo>
                <a:cubicBezTo>
                  <a:pt x="6372149" y="2996908"/>
                  <a:pt x="6335421" y="3187888"/>
                  <a:pt x="6261968" y="3355781"/>
                </a:cubicBezTo>
                <a:cubicBezTo>
                  <a:pt x="6188515" y="3523675"/>
                  <a:pt x="6088827" y="3666385"/>
                  <a:pt x="5962907" y="3783911"/>
                </a:cubicBezTo>
                <a:cubicBezTo>
                  <a:pt x="5868467" y="3872056"/>
                  <a:pt x="5762221" y="3944263"/>
                  <a:pt x="5644171" y="4000534"/>
                </a:cubicBezTo>
                <a:lnTo>
                  <a:pt x="5537903" y="4044926"/>
                </a:lnTo>
                <a:lnTo>
                  <a:pt x="4453193" y="4044926"/>
                </a:lnTo>
                <a:lnTo>
                  <a:pt x="4417233" y="4032604"/>
                </a:lnTo>
                <a:cubicBezTo>
                  <a:pt x="4230451" y="3959150"/>
                  <a:pt x="4063606" y="3842674"/>
                  <a:pt x="3916699" y="3683175"/>
                </a:cubicBezTo>
                <a:cubicBezTo>
                  <a:pt x="3769791" y="3523675"/>
                  <a:pt x="3651217" y="3316956"/>
                  <a:pt x="3560973" y="3063016"/>
                </a:cubicBezTo>
                <a:cubicBezTo>
                  <a:pt x="3470731" y="2809077"/>
                  <a:pt x="3425609" y="2501621"/>
                  <a:pt x="3425609" y="2140648"/>
                </a:cubicBezTo>
                <a:cubicBezTo>
                  <a:pt x="3425609" y="1779676"/>
                  <a:pt x="3471780" y="1464875"/>
                  <a:pt x="3564121" y="1196245"/>
                </a:cubicBezTo>
                <a:cubicBezTo>
                  <a:pt x="3656463" y="927614"/>
                  <a:pt x="3778187" y="705155"/>
                  <a:pt x="3929291" y="528866"/>
                </a:cubicBezTo>
                <a:cubicBezTo>
                  <a:pt x="4080395" y="352577"/>
                  <a:pt x="4255635" y="220361"/>
                  <a:pt x="4455009" y="132217"/>
                </a:cubicBezTo>
                <a:cubicBezTo>
                  <a:pt x="4654383" y="44072"/>
                  <a:pt x="4861103" y="0"/>
                  <a:pt x="5075167" y="0"/>
                </a:cubicBez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98289" y="4044926"/>
                </a:lnTo>
                <a:lnTo>
                  <a:pt x="969664" y="4044926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2" y="0"/>
                  <a:pt x="1485862" y="0"/>
                </a:cubicBezTo>
                <a:close/>
              </a:path>
            </a:pathLst>
          </a:cu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9915581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bg>
      <p:bgPr>
        <a:solidFill>
          <a:srgbClr val="2425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7"/>
          <p:cNvSpPr/>
          <p:nvPr userDrawn="1"/>
        </p:nvSpPr>
        <p:spPr>
          <a:xfrm>
            <a:off x="4476750" y="0"/>
            <a:ext cx="3576638" cy="14938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899711" y="3283025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2688116" y="3283025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4"/>
          </p:nvPr>
        </p:nvSpPr>
        <p:spPr>
          <a:xfrm>
            <a:off x="2688116" y="1494620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Picture Placeholder 29"/>
          <p:cNvSpPr>
            <a:spLocks noGrp="1"/>
          </p:cNvSpPr>
          <p:nvPr>
            <p:ph type="pic" sz="quarter" idx="15"/>
          </p:nvPr>
        </p:nvSpPr>
        <p:spPr>
          <a:xfrm>
            <a:off x="2688116" y="5071430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8" name="Picture Placeholder 29"/>
          <p:cNvSpPr>
            <a:spLocks noGrp="1"/>
          </p:cNvSpPr>
          <p:nvPr>
            <p:ph type="pic" sz="quarter" idx="16"/>
          </p:nvPr>
        </p:nvSpPr>
        <p:spPr>
          <a:xfrm>
            <a:off x="4476521" y="1494620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9" name="Picture Placeholder 29"/>
          <p:cNvSpPr>
            <a:spLocks noGrp="1"/>
          </p:cNvSpPr>
          <p:nvPr>
            <p:ph type="pic" sz="quarter" idx="17"/>
          </p:nvPr>
        </p:nvSpPr>
        <p:spPr>
          <a:xfrm>
            <a:off x="6264926" y="1494620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1" name="Picture Placeholder 29"/>
          <p:cNvSpPr>
            <a:spLocks noGrp="1"/>
          </p:cNvSpPr>
          <p:nvPr>
            <p:ph type="pic" sz="quarter" idx="18"/>
          </p:nvPr>
        </p:nvSpPr>
        <p:spPr>
          <a:xfrm>
            <a:off x="4476521" y="5071430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2" name="Picture Placeholder 29"/>
          <p:cNvSpPr>
            <a:spLocks noGrp="1"/>
          </p:cNvSpPr>
          <p:nvPr>
            <p:ph type="pic" sz="quarter" idx="19"/>
          </p:nvPr>
        </p:nvSpPr>
        <p:spPr>
          <a:xfrm>
            <a:off x="6264926" y="5071430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3" name="Picture Placeholder 29"/>
          <p:cNvSpPr>
            <a:spLocks noGrp="1"/>
          </p:cNvSpPr>
          <p:nvPr>
            <p:ph type="pic" sz="quarter" idx="20"/>
          </p:nvPr>
        </p:nvSpPr>
        <p:spPr>
          <a:xfrm>
            <a:off x="8053331" y="3283025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4" name="Picture Placeholder 29"/>
          <p:cNvSpPr>
            <a:spLocks noGrp="1"/>
          </p:cNvSpPr>
          <p:nvPr>
            <p:ph type="pic" sz="quarter" idx="21"/>
          </p:nvPr>
        </p:nvSpPr>
        <p:spPr>
          <a:xfrm>
            <a:off x="9841736" y="1494620"/>
            <a:ext cx="1788405" cy="178840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079031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7"/>
          <p:cNvSpPr/>
          <p:nvPr userDrawn="1"/>
        </p:nvSpPr>
        <p:spPr>
          <a:xfrm>
            <a:off x="-11113" y="4483100"/>
            <a:ext cx="12228513" cy="23749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12" name="Rectangle 8"/>
          <p:cNvSpPr/>
          <p:nvPr userDrawn="1"/>
        </p:nvSpPr>
        <p:spPr>
          <a:xfrm>
            <a:off x="6103938" y="11113"/>
            <a:ext cx="2036762" cy="30178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-11017" y="2445743"/>
            <a:ext cx="2038122" cy="203812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2027105" y="2445743"/>
            <a:ext cx="2038122" cy="203812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4"/>
          </p:nvPr>
        </p:nvSpPr>
        <p:spPr>
          <a:xfrm>
            <a:off x="4065227" y="2445743"/>
            <a:ext cx="2038122" cy="203812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Picture Placeholder 29"/>
          <p:cNvSpPr>
            <a:spLocks noGrp="1"/>
          </p:cNvSpPr>
          <p:nvPr>
            <p:ph type="pic" sz="quarter" idx="15"/>
          </p:nvPr>
        </p:nvSpPr>
        <p:spPr>
          <a:xfrm>
            <a:off x="6103349" y="3029637"/>
            <a:ext cx="2038122" cy="203812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8" name="Picture Placeholder 29"/>
          <p:cNvSpPr>
            <a:spLocks noGrp="1"/>
          </p:cNvSpPr>
          <p:nvPr>
            <p:ph type="pic" sz="quarter" idx="16"/>
          </p:nvPr>
        </p:nvSpPr>
        <p:spPr>
          <a:xfrm>
            <a:off x="8141471" y="2445743"/>
            <a:ext cx="2038122" cy="203812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9" name="Picture Placeholder 29"/>
          <p:cNvSpPr>
            <a:spLocks noGrp="1"/>
          </p:cNvSpPr>
          <p:nvPr>
            <p:ph type="pic" sz="quarter" idx="17"/>
          </p:nvPr>
        </p:nvSpPr>
        <p:spPr>
          <a:xfrm>
            <a:off x="10179593" y="2445743"/>
            <a:ext cx="2038122" cy="203812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1" name="Title 8"/>
          <p:cNvSpPr>
            <a:spLocks noGrp="1"/>
          </p:cNvSpPr>
          <p:nvPr>
            <p:ph type="title"/>
          </p:nvPr>
        </p:nvSpPr>
        <p:spPr>
          <a:xfrm>
            <a:off x="913016" y="1639741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4169900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7017745" y="-1"/>
            <a:ext cx="5174254" cy="424149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3"/>
          </p:nvPr>
        </p:nvSpPr>
        <p:spPr>
          <a:xfrm>
            <a:off x="5684704" y="4241495"/>
            <a:ext cx="6507295" cy="2616506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14"/>
          </p:nvPr>
        </p:nvSpPr>
        <p:spPr>
          <a:xfrm>
            <a:off x="0" y="3371162"/>
            <a:ext cx="3591499" cy="174066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142069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4259766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417425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9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3368233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913016" y="1574779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70339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9"/>
          <p:cNvSpPr>
            <a:spLocks noGrp="1"/>
          </p:cNvSpPr>
          <p:nvPr>
            <p:ph type="pic" sz="quarter" idx="18"/>
          </p:nvPr>
        </p:nvSpPr>
        <p:spPr>
          <a:xfrm>
            <a:off x="9913200" y="0"/>
            <a:ext cx="2278800" cy="22788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5" name="Picture Placeholder 29"/>
          <p:cNvSpPr>
            <a:spLocks noGrp="1"/>
          </p:cNvSpPr>
          <p:nvPr>
            <p:ph type="pic" sz="quarter" idx="19"/>
          </p:nvPr>
        </p:nvSpPr>
        <p:spPr>
          <a:xfrm>
            <a:off x="9913200" y="2289599"/>
            <a:ext cx="2278800" cy="22788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6" name="Picture Placeholder 29"/>
          <p:cNvSpPr>
            <a:spLocks noGrp="1"/>
          </p:cNvSpPr>
          <p:nvPr>
            <p:ph type="pic" sz="quarter" idx="20"/>
          </p:nvPr>
        </p:nvSpPr>
        <p:spPr>
          <a:xfrm>
            <a:off x="9913200" y="4579200"/>
            <a:ext cx="2278800" cy="22788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8" name="Picture Placeholder 29"/>
          <p:cNvSpPr>
            <a:spLocks noGrp="1"/>
          </p:cNvSpPr>
          <p:nvPr>
            <p:ph type="pic" sz="quarter" idx="22"/>
          </p:nvPr>
        </p:nvSpPr>
        <p:spPr>
          <a:xfrm>
            <a:off x="7622825" y="2289599"/>
            <a:ext cx="2278800" cy="22788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9" name="Picture Placeholder 29"/>
          <p:cNvSpPr>
            <a:spLocks noGrp="1"/>
          </p:cNvSpPr>
          <p:nvPr>
            <p:ph type="pic" sz="quarter" idx="23"/>
          </p:nvPr>
        </p:nvSpPr>
        <p:spPr>
          <a:xfrm>
            <a:off x="5332450" y="2289599"/>
            <a:ext cx="2278800" cy="22788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20" name="Picture Placeholder 29"/>
          <p:cNvSpPr>
            <a:spLocks noGrp="1"/>
          </p:cNvSpPr>
          <p:nvPr>
            <p:ph type="pic" sz="quarter" idx="24"/>
          </p:nvPr>
        </p:nvSpPr>
        <p:spPr>
          <a:xfrm>
            <a:off x="7622825" y="4579200"/>
            <a:ext cx="2278800" cy="227880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21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553572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8"/>
          <p:cNvSpPr>
            <a:spLocks noGrp="1"/>
          </p:cNvSpPr>
          <p:nvPr>
            <p:ph type="title"/>
          </p:nvPr>
        </p:nvSpPr>
        <p:spPr>
          <a:xfrm>
            <a:off x="913016" y="451363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29"/>
          <p:cNvSpPr>
            <a:spLocks noGrp="1"/>
          </p:cNvSpPr>
          <p:nvPr>
            <p:ph type="pic" sz="quarter" idx="23"/>
          </p:nvPr>
        </p:nvSpPr>
        <p:spPr>
          <a:xfrm>
            <a:off x="913016" y="1181101"/>
            <a:ext cx="2187132" cy="218713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3" name="Picture Placeholder 29"/>
          <p:cNvSpPr>
            <a:spLocks noGrp="1"/>
          </p:cNvSpPr>
          <p:nvPr>
            <p:ph type="pic" sz="quarter" idx="24"/>
          </p:nvPr>
        </p:nvSpPr>
        <p:spPr>
          <a:xfrm>
            <a:off x="3186028" y="1181101"/>
            <a:ext cx="2187132" cy="218713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4" name="Picture Placeholder 29"/>
          <p:cNvSpPr>
            <a:spLocks noGrp="1"/>
          </p:cNvSpPr>
          <p:nvPr>
            <p:ph type="pic" sz="quarter" idx="25"/>
          </p:nvPr>
        </p:nvSpPr>
        <p:spPr>
          <a:xfrm>
            <a:off x="5459040" y="1181101"/>
            <a:ext cx="2187132" cy="218713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5" name="Picture Placeholder 29"/>
          <p:cNvSpPr>
            <a:spLocks noGrp="1"/>
          </p:cNvSpPr>
          <p:nvPr>
            <p:ph type="pic" sz="quarter" idx="26"/>
          </p:nvPr>
        </p:nvSpPr>
        <p:spPr>
          <a:xfrm>
            <a:off x="7732052" y="1181101"/>
            <a:ext cx="2187132" cy="218713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6" name="Picture Placeholder 29"/>
          <p:cNvSpPr>
            <a:spLocks noGrp="1"/>
          </p:cNvSpPr>
          <p:nvPr>
            <p:ph type="pic" sz="quarter" idx="27"/>
          </p:nvPr>
        </p:nvSpPr>
        <p:spPr>
          <a:xfrm>
            <a:off x="10005066" y="1181101"/>
            <a:ext cx="2187132" cy="218713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438978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 userDrawn="1"/>
        </p:nvSpPr>
        <p:spPr>
          <a:xfrm>
            <a:off x="6759575" y="0"/>
            <a:ext cx="54578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9"/>
          <p:cNvSpPr>
            <a:spLocks noGrp="1"/>
          </p:cNvSpPr>
          <p:nvPr>
            <p:ph type="pic" sz="quarter" idx="18"/>
          </p:nvPr>
        </p:nvSpPr>
        <p:spPr>
          <a:xfrm>
            <a:off x="8040821" y="949796"/>
            <a:ext cx="2312547" cy="4961358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54321685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/>
          <p:nvPr userDrawn="1"/>
        </p:nvSpPr>
        <p:spPr>
          <a:xfrm>
            <a:off x="4494213" y="0"/>
            <a:ext cx="772318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defRPr/>
            </a:pPr>
            <a:endParaRPr lang="tr-TR" altLang="tr-TR">
              <a:solidFill>
                <a:srgbClr val="FFFFFF"/>
              </a:solidFill>
            </a:endParaRPr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9"/>
          <p:cNvSpPr>
            <a:spLocks noGrp="1"/>
          </p:cNvSpPr>
          <p:nvPr>
            <p:ph type="pic" sz="quarter" idx="18"/>
          </p:nvPr>
        </p:nvSpPr>
        <p:spPr>
          <a:xfrm>
            <a:off x="8434521" y="949796"/>
            <a:ext cx="2312547" cy="4961358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19"/>
          </p:nvPr>
        </p:nvSpPr>
        <p:spPr>
          <a:xfrm>
            <a:off x="5577021" y="949796"/>
            <a:ext cx="2312547" cy="4961358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321953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9"/>
          <p:cNvSpPr>
            <a:spLocks noGrp="1"/>
          </p:cNvSpPr>
          <p:nvPr>
            <p:ph type="pic" sz="quarter" idx="19"/>
          </p:nvPr>
        </p:nvSpPr>
        <p:spPr>
          <a:xfrm>
            <a:off x="5043622" y="1181100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0" name="Picture Placeholder 29"/>
          <p:cNvSpPr>
            <a:spLocks noGrp="1"/>
          </p:cNvSpPr>
          <p:nvPr>
            <p:ph type="pic" sz="quarter" idx="20"/>
          </p:nvPr>
        </p:nvSpPr>
        <p:spPr>
          <a:xfrm>
            <a:off x="2351222" y="1181100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1" name="Picture Placeholder 29"/>
          <p:cNvSpPr>
            <a:spLocks noGrp="1"/>
          </p:cNvSpPr>
          <p:nvPr>
            <p:ph type="pic" sz="quarter" idx="21"/>
          </p:nvPr>
        </p:nvSpPr>
        <p:spPr>
          <a:xfrm>
            <a:off x="-341178" y="1181100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2" name="Picture Placeholder 29"/>
          <p:cNvSpPr>
            <a:spLocks noGrp="1"/>
          </p:cNvSpPr>
          <p:nvPr>
            <p:ph type="pic" sz="quarter" idx="22"/>
          </p:nvPr>
        </p:nvSpPr>
        <p:spPr>
          <a:xfrm>
            <a:off x="7736022" y="1181100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3" name="Picture Placeholder 29"/>
          <p:cNvSpPr>
            <a:spLocks noGrp="1"/>
          </p:cNvSpPr>
          <p:nvPr>
            <p:ph type="pic" sz="quarter" idx="23"/>
          </p:nvPr>
        </p:nvSpPr>
        <p:spPr>
          <a:xfrm>
            <a:off x="10428422" y="1181100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9769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9"/>
          <p:cNvSpPr>
            <a:spLocks noGrp="1"/>
          </p:cNvSpPr>
          <p:nvPr>
            <p:ph type="pic" sz="quarter" idx="20"/>
          </p:nvPr>
        </p:nvSpPr>
        <p:spPr>
          <a:xfrm>
            <a:off x="5665922" y="3200400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5" name="Picture Placeholder 29"/>
          <p:cNvSpPr>
            <a:spLocks noGrp="1"/>
          </p:cNvSpPr>
          <p:nvPr>
            <p:ph type="pic" sz="quarter" idx="21"/>
          </p:nvPr>
        </p:nvSpPr>
        <p:spPr>
          <a:xfrm>
            <a:off x="5665922" y="-2320577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6" name="Picture Placeholder 29"/>
          <p:cNvSpPr>
            <a:spLocks noGrp="1"/>
          </p:cNvSpPr>
          <p:nvPr>
            <p:ph type="pic" sz="quarter" idx="22"/>
          </p:nvPr>
        </p:nvSpPr>
        <p:spPr>
          <a:xfrm>
            <a:off x="8415804" y="4432300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Picture Placeholder 29"/>
          <p:cNvSpPr>
            <a:spLocks noGrp="1"/>
          </p:cNvSpPr>
          <p:nvPr>
            <p:ph type="pic" sz="quarter" idx="23"/>
          </p:nvPr>
        </p:nvSpPr>
        <p:spPr>
          <a:xfrm>
            <a:off x="8415804" y="-1088677"/>
            <a:ext cx="2163296" cy="4641154"/>
          </a:xfrm>
          <a:prstGeom prst="roundRect">
            <a:avLst>
              <a:gd name="adj" fmla="val 10768"/>
            </a:avLst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  <p:txBody>
          <a:bodyPr rtlCol="0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8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1967363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43063" y="960438"/>
            <a:ext cx="3284537" cy="669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Picture Placeholder 4"/>
          <p:cNvSpPr>
            <a:spLocks noGrp="1"/>
          </p:cNvSpPr>
          <p:nvPr>
            <p:ph type="pic" sz="quarter" idx="14"/>
          </p:nvPr>
        </p:nvSpPr>
        <p:spPr>
          <a:xfrm>
            <a:off x="1866899" y="1816099"/>
            <a:ext cx="2848004" cy="5029454"/>
          </a:xfrm>
          <a:prstGeom prst="rect">
            <a:avLst/>
          </a:prstGeom>
          <a:gradFill>
            <a:gsLst>
              <a:gs pos="0">
                <a:schemeClr val="bg1">
                  <a:lumMod val="85000"/>
                </a:schemeClr>
              </a:gs>
              <a:gs pos="99000">
                <a:schemeClr val="bg1">
                  <a:lumMod val="7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7" name="Title 8"/>
          <p:cNvSpPr>
            <a:spLocks noGrp="1"/>
          </p:cNvSpPr>
          <p:nvPr>
            <p:ph type="title"/>
          </p:nvPr>
        </p:nvSpPr>
        <p:spPr>
          <a:xfrm>
            <a:off x="55993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562306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4600" y="-412750"/>
            <a:ext cx="5359400" cy="916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33863" y="1633538"/>
            <a:ext cx="2065337" cy="421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icture Placeholder 4"/>
          <p:cNvSpPr>
            <a:spLocks noGrp="1"/>
          </p:cNvSpPr>
          <p:nvPr>
            <p:ph type="pic" sz="quarter" idx="14"/>
          </p:nvPr>
        </p:nvSpPr>
        <p:spPr>
          <a:xfrm>
            <a:off x="4368800" y="2171700"/>
            <a:ext cx="1790700" cy="3162300"/>
          </a:xfrm>
          <a:prstGeom prst="rect">
            <a:avLst/>
          </a:prstGeom>
          <a:gradFill>
            <a:gsLst>
              <a:gs pos="0">
                <a:schemeClr val="bg1">
                  <a:lumMod val="85000"/>
                </a:schemeClr>
              </a:gs>
              <a:gs pos="99000">
                <a:schemeClr val="bg1">
                  <a:lumMod val="7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0" name="Title 8"/>
          <p:cNvSpPr>
            <a:spLocks noGrp="1"/>
          </p:cNvSpPr>
          <p:nvPr>
            <p:ph type="title"/>
          </p:nvPr>
        </p:nvSpPr>
        <p:spPr>
          <a:xfrm>
            <a:off x="913016" y="1596812"/>
            <a:ext cx="3581865" cy="132556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979486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914400" y="3232727"/>
            <a:ext cx="2669309" cy="3625273"/>
          </a:xfrm>
          <a:prstGeom prst="rect">
            <a:avLst/>
          </a:prstGeom>
          <a:gradFill>
            <a:gsLst>
              <a:gs pos="0">
                <a:schemeClr val="bg1">
                  <a:lumMod val="85000"/>
                </a:schemeClr>
              </a:gs>
              <a:gs pos="99000">
                <a:schemeClr val="bg1">
                  <a:lumMod val="7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8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3583709" y="0"/>
            <a:ext cx="2816947" cy="3232727"/>
          </a:xfrm>
          <a:prstGeom prst="rect">
            <a:avLst/>
          </a:prstGeom>
          <a:gradFill>
            <a:gsLst>
              <a:gs pos="0">
                <a:schemeClr val="bg1">
                  <a:lumMod val="85000"/>
                </a:schemeClr>
              </a:gs>
              <a:gs pos="99000">
                <a:schemeClr val="bg1">
                  <a:lumMod val="7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  <p:sp>
        <p:nvSpPr>
          <p:cNvPr id="10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400655" y="3232727"/>
            <a:ext cx="5791345" cy="3625273"/>
          </a:xfrm>
          <a:prstGeom prst="rect">
            <a:avLst/>
          </a:prstGeom>
          <a:gradFill>
            <a:gsLst>
              <a:gs pos="0">
                <a:schemeClr val="bg1">
                  <a:lumMod val="85000"/>
                </a:schemeClr>
              </a:gs>
              <a:gs pos="99000">
                <a:schemeClr val="bg1">
                  <a:lumMod val="75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anchor="ctr">
            <a:noAutofit/>
          </a:bodyPr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541118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044" y="469635"/>
            <a:ext cx="8953912" cy="499916"/>
          </a:xfrm>
          <a:prstGeom prst="rect">
            <a:avLst/>
          </a:prstGeom>
        </p:spPr>
        <p:txBody>
          <a:bodyPr>
            <a:noAutofit/>
          </a:bodyPr>
          <a:lstStyle>
            <a:lvl1pPr algn="ctr">
              <a:defRPr sz="36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044" y="1012641"/>
            <a:ext cx="8953912" cy="28063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1619051" y="1756229"/>
            <a:ext cx="8953911" cy="448491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1D57C5-F563-47EF-9245-CD2EF56EEE2C}" type="datetime1">
              <a:rPr lang="en-US"/>
              <a:pPr>
                <a:defRPr/>
              </a:pPr>
              <a:t>12/15/24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5"/>
          </p:nvPr>
        </p:nvSpPr>
        <p:spPr>
          <a:xfrm>
            <a:off x="7472363" y="6503988"/>
            <a:ext cx="465137" cy="274637"/>
          </a:xfrm>
          <a:prstGeom prst="rect">
            <a:avLst/>
          </a:prstGeom>
        </p:spPr>
        <p:txBody>
          <a:bodyPr/>
          <a:lstStyle>
            <a:lvl1pPr algn="ctr">
              <a:defRPr sz="1000">
                <a:solidFill>
                  <a:srgbClr val="F2F2F2"/>
                </a:solidFill>
                <a:latin typeface="Calibri Light" pitchFamily="34" charset="0"/>
              </a:defRPr>
            </a:lvl1pPr>
          </a:lstStyle>
          <a:p>
            <a:pPr>
              <a:defRPr/>
            </a:pPr>
            <a:fld id="{EE2BF23B-279B-4C5F-A7B0-238D73E8C436}" type="slidenum">
              <a:rPr lang="en-US" altLang="tr-TR"/>
              <a:pPr>
                <a:defRPr/>
              </a:pPr>
              <a:t>‹#›</a:t>
            </a:fld>
            <a:endParaRPr lang="en-US" altLang="tr-TR"/>
          </a:p>
        </p:txBody>
      </p:sp>
    </p:spTree>
    <p:extLst>
      <p:ext uri="{BB962C8B-B14F-4D97-AF65-F5344CB8AC3E}">
        <p14:creationId xmlns:p14="http://schemas.microsoft.com/office/powerpoint/2010/main" val="191749491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393A39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12/15/24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0785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 userDrawn="1"/>
        </p:nvSpPr>
        <p:spPr>
          <a:xfrm>
            <a:off x="913016" y="489146"/>
            <a:ext cx="894476" cy="276999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>
                <a:solidFill>
                  <a:schemeClr val="tx1">
                    <a:alpha val="60000"/>
                  </a:schemeClr>
                </a:solidFill>
                <a:latin typeface="+mj-lt"/>
              </a:rPr>
              <a:t>BLOCKCHAIN</a:t>
            </a:r>
          </a:p>
        </p:txBody>
      </p:sp>
      <p:grpSp>
        <p:nvGrpSpPr>
          <p:cNvPr id="1027" name="Group 9"/>
          <p:cNvGrpSpPr>
            <a:grpSpLocks/>
          </p:cNvGrpSpPr>
          <p:nvPr userDrawn="1"/>
        </p:nvGrpSpPr>
        <p:grpSpPr bwMode="auto">
          <a:xfrm>
            <a:off x="909638" y="6296025"/>
            <a:ext cx="279400" cy="57150"/>
            <a:chOff x="909268" y="6459095"/>
            <a:chExt cx="279465" cy="57600"/>
          </a:xfrm>
        </p:grpSpPr>
        <p:sp>
          <p:nvSpPr>
            <p:cNvPr id="11" name="Oval 10"/>
            <p:cNvSpPr/>
            <p:nvPr/>
          </p:nvSpPr>
          <p:spPr>
            <a:xfrm>
              <a:off x="909268" y="6459095"/>
              <a:ext cx="57163" cy="576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SourceSansPro-Regular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SourceSansPro-Regular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SourceSansPro-Regular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SourceSansPro-Regular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SourceSansPro-Regular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9pPr>
            </a:lstStyle>
            <a:p>
              <a:pPr algn="ctr" eaLnBrk="1" hangingPunct="1">
                <a:defRPr/>
              </a:pPr>
              <a:endParaRPr lang="tr-TR" altLang="tr-TR">
                <a:solidFill>
                  <a:srgbClr val="FFFFFF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1020419" y="6459095"/>
              <a:ext cx="57163" cy="57600"/>
            </a:xfrm>
            <a:prstGeom prst="ellipse">
              <a:avLst/>
            </a:pr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SourceSansPro-Regular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SourceSansPro-Regular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SourceSansPro-Regular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SourceSansPro-Regular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SourceSansPro-Regular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9pPr>
            </a:lstStyle>
            <a:p>
              <a:pPr algn="ctr" eaLnBrk="1" hangingPunct="1">
                <a:defRPr/>
              </a:pPr>
              <a:endParaRPr lang="tr-TR" altLang="tr-TR">
                <a:solidFill>
                  <a:srgbClr val="FFFFFF"/>
                </a:solidFill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1131570" y="6459095"/>
              <a:ext cx="57163" cy="57600"/>
            </a:xfrm>
            <a:prstGeom prst="ellipse">
              <a:avLst/>
            </a:pr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SourceSansPro-Regular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SourceSansPro-Regular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SourceSansPro-Regular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SourceSansPro-Regular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SourceSansPro-Regular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9pPr>
            </a:lstStyle>
            <a:p>
              <a:pPr algn="ctr" eaLnBrk="1" hangingPunct="1">
                <a:defRPr/>
              </a:pPr>
              <a:endParaRPr lang="tr-TR" altLang="tr-TR">
                <a:solidFill>
                  <a:srgbClr val="FFFFFF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5" r:id="rId1"/>
    <p:sldLayoutId id="2147484096" r:id="rId2"/>
    <p:sldLayoutId id="2147484113" r:id="rId3"/>
    <p:sldLayoutId id="2147484114" r:id="rId4"/>
    <p:sldLayoutId id="2147484097" r:id="rId5"/>
    <p:sldLayoutId id="2147484115" r:id="rId6"/>
    <p:sldLayoutId id="2147484116" r:id="rId7"/>
    <p:sldLayoutId id="2147484098" r:id="rId8"/>
    <p:sldLayoutId id="2147484117" r:id="rId9"/>
    <p:sldLayoutId id="2147484118" r:id="rId10"/>
    <p:sldLayoutId id="2147484099" r:id="rId11"/>
    <p:sldLayoutId id="2147484100" r:id="rId12"/>
    <p:sldLayoutId id="2147484101" r:id="rId13"/>
    <p:sldLayoutId id="2147484102" r:id="rId14"/>
    <p:sldLayoutId id="2147484119" r:id="rId15"/>
    <p:sldLayoutId id="2147484103" r:id="rId16"/>
    <p:sldLayoutId id="2147484104" r:id="rId17"/>
    <p:sldLayoutId id="2147484120" r:id="rId18"/>
    <p:sldLayoutId id="2147484121" r:id="rId19"/>
    <p:sldLayoutId id="2147484122" r:id="rId20"/>
    <p:sldLayoutId id="2147484123" r:id="rId21"/>
    <p:sldLayoutId id="2147484124" r:id="rId22"/>
    <p:sldLayoutId id="2147484125" r:id="rId23"/>
    <p:sldLayoutId id="2147484126" r:id="rId24"/>
    <p:sldLayoutId id="2147484127" r:id="rId25"/>
    <p:sldLayoutId id="2147484128" r:id="rId26"/>
    <p:sldLayoutId id="2147484129" r:id="rId27"/>
    <p:sldLayoutId id="2147484105" r:id="rId28"/>
    <p:sldLayoutId id="2147484106" r:id="rId29"/>
    <p:sldLayoutId id="2147484107" r:id="rId30"/>
    <p:sldLayoutId id="2147484108" r:id="rId31"/>
    <p:sldLayoutId id="2147484109" r:id="rId32"/>
    <p:sldLayoutId id="2147484130" r:id="rId33"/>
    <p:sldLayoutId id="2147484131" r:id="rId34"/>
    <p:sldLayoutId id="2147484110" r:id="rId35"/>
    <p:sldLayoutId id="2147484111" r:id="rId36"/>
    <p:sldLayoutId id="2147484132" r:id="rId37"/>
    <p:sldLayoutId id="2147484133" r:id="rId38"/>
    <p:sldLayoutId id="2147484112" r:id="rId39"/>
    <p:sldLayoutId id="2147484134" r:id="rId40"/>
    <p:sldLayoutId id="2147484135" r:id="rId4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SourceSansPro-Bold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1.png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3.jpg"/><Relationship Id="rId5" Type="http://schemas.openxmlformats.org/officeDocument/2006/relationships/image" Target="../media/image11.png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1.png"/><Relationship Id="rId5" Type="http://schemas.openxmlformats.org/officeDocument/2006/relationships/image" Target="../media/image26.jpeg"/><Relationship Id="rId4" Type="http://schemas.openxmlformats.org/officeDocument/2006/relationships/image" Target="../media/image25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11.png"/><Relationship Id="rId3" Type="http://schemas.openxmlformats.org/officeDocument/2006/relationships/image" Target="../media/image14.jp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jpg"/><Relationship Id="rId11" Type="http://schemas.openxmlformats.org/officeDocument/2006/relationships/image" Target="../media/image34.png"/><Relationship Id="rId5" Type="http://schemas.openxmlformats.org/officeDocument/2006/relationships/image" Target="../media/image28.jpg"/><Relationship Id="rId10" Type="http://schemas.openxmlformats.org/officeDocument/2006/relationships/image" Target="../media/image33.png"/><Relationship Id="rId4" Type="http://schemas.openxmlformats.org/officeDocument/2006/relationships/image" Target="../media/image27.jpg"/><Relationship Id="rId9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7" Type="http://schemas.openxmlformats.org/officeDocument/2006/relationships/image" Target="../media/image11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2.jpg"/><Relationship Id="rId5" Type="http://schemas.openxmlformats.org/officeDocument/2006/relationships/image" Target="../media/image11.png"/><Relationship Id="rId4" Type="http://schemas.openxmlformats.org/officeDocument/2006/relationships/image" Target="../media/image4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kinendustriyel.com/" TargetMode="External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4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4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3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49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2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2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3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3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2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2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3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2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2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image" Target="../media/image82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image" Target="../media/image82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82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2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9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39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90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39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39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39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3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1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11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2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11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11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2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39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39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39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6.jpg"/><Relationship Id="rId1" Type="http://schemas.openxmlformats.org/officeDocument/2006/relationships/slideLayout" Target="../slideLayouts/slideLayout39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39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25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39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39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3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3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3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1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11.png"/><Relationship Id="rId4" Type="http://schemas.openxmlformats.org/officeDocument/2006/relationships/image" Target="../media/image116.jp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1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3" Type="http://schemas.openxmlformats.org/officeDocument/2006/relationships/image" Target="../media/image6.jpeg"/><Relationship Id="rId7" Type="http://schemas.openxmlformats.org/officeDocument/2006/relationships/image" Target="../media/image1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10" Type="http://schemas.openxmlformats.org/officeDocument/2006/relationships/image" Target="../media/image11.png"/><Relationship Id="rId4" Type="http://schemas.openxmlformats.org/officeDocument/2006/relationships/image" Target="../media/image118.png"/><Relationship Id="rId9" Type="http://schemas.openxmlformats.org/officeDocument/2006/relationships/image" Target="../media/image123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24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25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26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8.jpg"/><Relationship Id="rId4" Type="http://schemas.openxmlformats.org/officeDocument/2006/relationships/image" Target="../media/image11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30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image" Target="../media/image131.emf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32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1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25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1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36.jp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37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38.jpg"/><Relationship Id="rId4" Type="http://schemas.openxmlformats.org/officeDocument/2006/relationships/image" Target="../media/image11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39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40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41.jp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82.emf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png"/><Relationship Id="rId13" Type="http://schemas.openxmlformats.org/officeDocument/2006/relationships/image" Target="../media/image153.png"/><Relationship Id="rId18" Type="http://schemas.openxmlformats.org/officeDocument/2006/relationships/image" Target="../media/image158.png"/><Relationship Id="rId3" Type="http://schemas.openxmlformats.org/officeDocument/2006/relationships/image" Target="../media/image143.png"/><Relationship Id="rId21" Type="http://schemas.openxmlformats.org/officeDocument/2006/relationships/image" Target="../media/image161.png"/><Relationship Id="rId7" Type="http://schemas.openxmlformats.org/officeDocument/2006/relationships/image" Target="../media/image147.png"/><Relationship Id="rId12" Type="http://schemas.openxmlformats.org/officeDocument/2006/relationships/image" Target="../media/image152.png"/><Relationship Id="rId17" Type="http://schemas.openxmlformats.org/officeDocument/2006/relationships/image" Target="../media/image157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56.png"/><Relationship Id="rId20" Type="http://schemas.openxmlformats.org/officeDocument/2006/relationships/image" Target="../media/image160.emf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46.png"/><Relationship Id="rId11" Type="http://schemas.openxmlformats.org/officeDocument/2006/relationships/image" Target="../media/image151.png"/><Relationship Id="rId5" Type="http://schemas.openxmlformats.org/officeDocument/2006/relationships/image" Target="../media/image145.png"/><Relationship Id="rId15" Type="http://schemas.openxmlformats.org/officeDocument/2006/relationships/image" Target="../media/image155.png"/><Relationship Id="rId10" Type="http://schemas.openxmlformats.org/officeDocument/2006/relationships/image" Target="../media/image150.png"/><Relationship Id="rId19" Type="http://schemas.openxmlformats.org/officeDocument/2006/relationships/image" Target="../media/image159.png"/><Relationship Id="rId4" Type="http://schemas.openxmlformats.org/officeDocument/2006/relationships/image" Target="../media/image144.png"/><Relationship Id="rId9" Type="http://schemas.openxmlformats.org/officeDocument/2006/relationships/image" Target="../media/image149.png"/><Relationship Id="rId14" Type="http://schemas.openxmlformats.org/officeDocument/2006/relationships/image" Target="../media/image154.png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8.png"/><Relationship Id="rId13" Type="http://schemas.openxmlformats.org/officeDocument/2006/relationships/image" Target="../media/image173.png"/><Relationship Id="rId18" Type="http://schemas.openxmlformats.org/officeDocument/2006/relationships/image" Target="../media/image178.emf"/><Relationship Id="rId3" Type="http://schemas.openxmlformats.org/officeDocument/2006/relationships/image" Target="../media/image163.png"/><Relationship Id="rId21" Type="http://schemas.openxmlformats.org/officeDocument/2006/relationships/image" Target="../media/image181.png"/><Relationship Id="rId7" Type="http://schemas.openxmlformats.org/officeDocument/2006/relationships/image" Target="../media/image167.png"/><Relationship Id="rId12" Type="http://schemas.openxmlformats.org/officeDocument/2006/relationships/image" Target="../media/image172.png"/><Relationship Id="rId17" Type="http://schemas.openxmlformats.org/officeDocument/2006/relationships/image" Target="../media/image177.png"/><Relationship Id="rId2" Type="http://schemas.openxmlformats.org/officeDocument/2006/relationships/image" Target="../media/image162.png"/><Relationship Id="rId16" Type="http://schemas.openxmlformats.org/officeDocument/2006/relationships/image" Target="../media/image176.png"/><Relationship Id="rId20" Type="http://schemas.openxmlformats.org/officeDocument/2006/relationships/image" Target="../media/image180.emf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66.png"/><Relationship Id="rId11" Type="http://schemas.openxmlformats.org/officeDocument/2006/relationships/image" Target="../media/image171.png"/><Relationship Id="rId5" Type="http://schemas.openxmlformats.org/officeDocument/2006/relationships/image" Target="../media/image165.png"/><Relationship Id="rId15" Type="http://schemas.openxmlformats.org/officeDocument/2006/relationships/image" Target="../media/image175.png"/><Relationship Id="rId10" Type="http://schemas.openxmlformats.org/officeDocument/2006/relationships/image" Target="../media/image170.png"/><Relationship Id="rId19" Type="http://schemas.openxmlformats.org/officeDocument/2006/relationships/image" Target="../media/image179.png"/><Relationship Id="rId4" Type="http://schemas.openxmlformats.org/officeDocument/2006/relationships/image" Target="../media/image164.png"/><Relationship Id="rId9" Type="http://schemas.openxmlformats.org/officeDocument/2006/relationships/image" Target="../media/image169.png"/><Relationship Id="rId14" Type="http://schemas.openxmlformats.org/officeDocument/2006/relationships/image" Target="../media/image174.png"/><Relationship Id="rId22" Type="http://schemas.openxmlformats.org/officeDocument/2006/relationships/image" Target="../media/image161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82.pn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8.emf"/><Relationship Id="rId3" Type="http://schemas.openxmlformats.org/officeDocument/2006/relationships/image" Target="../media/image183.png"/><Relationship Id="rId7" Type="http://schemas.openxmlformats.org/officeDocument/2006/relationships/image" Target="../media/image18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86.png"/><Relationship Id="rId11" Type="http://schemas.openxmlformats.org/officeDocument/2006/relationships/image" Target="../media/image11.png"/><Relationship Id="rId5" Type="http://schemas.openxmlformats.org/officeDocument/2006/relationships/image" Target="../media/image185.png"/><Relationship Id="rId10" Type="http://schemas.openxmlformats.org/officeDocument/2006/relationships/image" Target="../media/image190.png"/><Relationship Id="rId4" Type="http://schemas.openxmlformats.org/officeDocument/2006/relationships/image" Target="../media/image184.png"/><Relationship Id="rId9" Type="http://schemas.openxmlformats.org/officeDocument/2006/relationships/image" Target="../media/image189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1.png"/><Relationship Id="rId5" Type="http://schemas.openxmlformats.org/officeDocument/2006/relationships/image" Target="../media/image193.png"/><Relationship Id="rId4" Type="http://schemas.openxmlformats.org/officeDocument/2006/relationships/image" Target="../media/image192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96.png"/><Relationship Id="rId5" Type="http://schemas.openxmlformats.org/officeDocument/2006/relationships/image" Target="../media/image11.png"/><Relationship Id="rId4" Type="http://schemas.openxmlformats.org/officeDocument/2006/relationships/image" Target="../media/image195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14" descr="D:\_GRAPHIC\__WORKS\_EKIN_GENEL_CALISMALAR\SUNUMLAR\_YURTDISI_SUNUM\_IMAGES\KAPAK_AL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5086350"/>
            <a:ext cx="12192000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7815"/>
            <a:ext cx="12192000" cy="5115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Resim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630" y="7815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770" y="6299759"/>
            <a:ext cx="12217400" cy="363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TextBox 12"/>
          <p:cNvSpPr txBox="1">
            <a:spLocks noChangeArrowheads="1"/>
          </p:cNvSpPr>
          <p:nvPr/>
        </p:nvSpPr>
        <p:spPr bwMode="auto">
          <a:xfrm>
            <a:off x="5154085" y="6337046"/>
            <a:ext cx="188154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r>
              <a:rPr lang="tr-TR" altLang="tr-TR" sz="12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2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32BFB67-BE82-B741-99BD-972591E87B2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469404" y="1550387"/>
            <a:ext cx="5250900" cy="1708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4F07120-A8EB-1F44-AB2A-244AA64AA69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985049" y="5508597"/>
            <a:ext cx="10221902" cy="494608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80867BB6-65C7-804A-86F8-81F60918B655}"/>
              </a:ext>
            </a:extLst>
          </p:cNvPr>
          <p:cNvSpPr txBox="1">
            <a:spLocks/>
          </p:cNvSpPr>
          <p:nvPr/>
        </p:nvSpPr>
        <p:spPr bwMode="auto">
          <a:xfrm>
            <a:off x="858334" y="4254957"/>
            <a:ext cx="10444070" cy="97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algn="ctr" eaLnBrk="1" hangingPunct="1">
              <a:defRPr/>
            </a:pP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2001418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Resim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2882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Resim Yer Tutucusu 4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210175" y="2841170"/>
            <a:ext cx="6257925" cy="4049712"/>
          </a:xfrm>
          <a:custGeom>
            <a:avLst/>
            <a:gdLst/>
            <a:ahLst/>
            <a:cxnLst/>
            <a:rect l="l" t="t" r="r" b="b"/>
            <a:pathLst>
              <a:path w="6258820" h="4048951"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6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6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5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5" y="844716"/>
                  <a:pt x="1548822" y="831075"/>
                  <a:pt x="1485862" y="831075"/>
                </a:cubicBezTo>
                <a:close/>
                <a:moveTo>
                  <a:pt x="4747774" y="75552"/>
                </a:moveTo>
                <a:lnTo>
                  <a:pt x="5541073" y="75552"/>
                </a:lnTo>
                <a:lnTo>
                  <a:pt x="5541073" y="3198381"/>
                </a:lnTo>
                <a:lnTo>
                  <a:pt x="6258820" y="3198381"/>
                </a:lnTo>
                <a:lnTo>
                  <a:pt x="6258820" y="4048951"/>
                </a:lnTo>
                <a:lnTo>
                  <a:pt x="3601898" y="4048951"/>
                </a:lnTo>
                <a:lnTo>
                  <a:pt x="3601898" y="3198381"/>
                </a:lnTo>
                <a:lnTo>
                  <a:pt x="4458157" y="3198381"/>
                </a:lnTo>
                <a:lnTo>
                  <a:pt x="4458157" y="1133284"/>
                </a:lnTo>
                <a:lnTo>
                  <a:pt x="3702634" y="1133284"/>
                </a:lnTo>
                <a:lnTo>
                  <a:pt x="3702634" y="465906"/>
                </a:lnTo>
                <a:cubicBezTo>
                  <a:pt x="3929291" y="419735"/>
                  <a:pt x="4122369" y="367268"/>
                  <a:pt x="4281868" y="308505"/>
                </a:cubicBezTo>
                <a:cubicBezTo>
                  <a:pt x="4441368" y="249743"/>
                  <a:pt x="4596670" y="172091"/>
                  <a:pt x="4747774" y="75552"/>
                </a:cubicBez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2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2" y="4007420"/>
                </a:cubicBezTo>
                <a:lnTo>
                  <a:pt x="1988755" y="4048951"/>
                </a:lnTo>
                <a:lnTo>
                  <a:pt x="979132" y="4048951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4"/>
                  <a:pt x="700958" y="215114"/>
                  <a:pt x="881444" y="129069"/>
                </a:cubicBezTo>
                <a:cubicBezTo>
                  <a:pt x="1061930" y="43023"/>
                  <a:pt x="1263403" y="0"/>
                  <a:pt x="1485862" y="0"/>
                </a:cubicBezTo>
                <a:close/>
              </a:path>
            </a:pathLst>
          </a:custGeom>
        </p:spPr>
      </p:pic>
      <p:sp>
        <p:nvSpPr>
          <p:cNvPr id="22533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 bwMode="auto">
          <a:xfrm>
            <a:off x="773113" y="923926"/>
            <a:ext cx="10558462" cy="134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О НАС</a:t>
            </a:r>
            <a:br>
              <a:rPr lang="tr-TR" altLang="tr-TR" dirty="0">
                <a:solidFill>
                  <a:srgbClr val="1A1449"/>
                </a:solidFill>
                <a:latin typeface="Solido-Heavy" pitchFamily="50" charset="-94"/>
              </a:rPr>
            </a:br>
            <a:endParaRPr lang="tr-TR" sz="48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F079F9-80DF-E444-91E9-6A23D50F33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Resim Yer Tutucusu 4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698750"/>
            <a:ext cx="5189538" cy="415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5665591" y="4140255"/>
            <a:ext cx="5958643" cy="2399439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29209" marR="52069">
              <a:lnSpc>
                <a:spcPct val="120000"/>
              </a:lnSpc>
              <a:spcBef>
                <a:spcPts val="100"/>
              </a:spcBef>
            </a:pPr>
            <a:r>
              <a:rPr lang="ru-RU" sz="1400" spc="-45" dirty="0">
                <a:solidFill>
                  <a:srgbClr val="5A5C5A"/>
                </a:solidFill>
                <a:latin typeface="Microsoft Sans Serif"/>
                <a:cs typeface="Microsoft Sans Serif"/>
              </a:rPr>
              <a:t>Компания</a:t>
            </a:r>
            <a:r>
              <a:rPr lang="ru-RU" sz="1400" spc="-1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Ekin</a:t>
            </a:r>
            <a:r>
              <a:rPr lang="tr-TR" sz="1400" spc="-4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spc="-25" dirty="0" err="1">
                <a:solidFill>
                  <a:srgbClr val="5A5C5A"/>
                </a:solidFill>
                <a:latin typeface="Microsoft Sans Serif"/>
                <a:cs typeface="Microsoft Sans Serif"/>
              </a:rPr>
              <a:t>Industrial</a:t>
            </a:r>
            <a:r>
              <a:rPr lang="tr-TR" sz="1400" spc="-6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была</a:t>
            </a:r>
            <a:r>
              <a:rPr lang="ru-RU"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основана</a:t>
            </a:r>
            <a:r>
              <a:rPr lang="ru-RU" sz="1400" spc="-5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60" dirty="0">
                <a:solidFill>
                  <a:srgbClr val="5A5C5A"/>
                </a:solidFill>
                <a:latin typeface="Microsoft Sans Serif"/>
                <a:cs typeface="Microsoft Sans Serif"/>
              </a:rPr>
              <a:t>в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2005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году.</a:t>
            </a:r>
            <a:endParaRPr lang="ru-RU" sz="1400" dirty="0">
              <a:latin typeface="Microsoft Sans Serif"/>
              <a:cs typeface="Microsoft Sans Serif"/>
            </a:endParaRPr>
          </a:p>
          <a:p>
            <a:pPr marL="12700" marR="5080">
              <a:lnSpc>
                <a:spcPct val="118900"/>
              </a:lnSpc>
              <a:spcBef>
                <a:spcPts val="1580"/>
              </a:spcBef>
            </a:pP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С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момента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своего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создания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продолжает производить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высококачественную продукцию,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придерживаясь</a:t>
            </a:r>
            <a:r>
              <a:rPr lang="ru-RU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принципа удовлетворенности</a:t>
            </a:r>
            <a:r>
              <a:rPr lang="ru-RU" sz="1400" spc="2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клиентов и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сохраняя динамическую</a:t>
            </a:r>
            <a:r>
              <a:rPr lang="ru-RU" sz="1400" spc="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структуру.</a:t>
            </a:r>
            <a:endParaRPr lang="ru-RU" sz="1400" dirty="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650"/>
              </a:spcBef>
            </a:pPr>
            <a:endParaRPr lang="ru-RU" sz="1400" dirty="0">
              <a:latin typeface="Microsoft Sans Serif"/>
              <a:cs typeface="Microsoft Sans Serif"/>
            </a:endParaRPr>
          </a:p>
          <a:p>
            <a:pPr marL="12700" marR="106680" algn="just">
              <a:lnSpc>
                <a:spcPct val="122200"/>
              </a:lnSpc>
            </a:pPr>
            <a:r>
              <a:rPr lang="tr-TR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Ekin</a:t>
            </a:r>
            <a:r>
              <a:rPr lang="tr-TR" sz="1400" spc="15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занимает</a:t>
            </a:r>
            <a:r>
              <a:rPr lang="ru-RU" sz="1400" spc="16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лидирующие</a:t>
            </a:r>
            <a:r>
              <a:rPr lang="ru-RU" sz="1400" spc="16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позиции</a:t>
            </a:r>
            <a:r>
              <a:rPr lang="ru-RU" sz="1400" spc="15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в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Турции,</a:t>
            </a:r>
            <a:r>
              <a:rPr lang="ru-RU" sz="1400" spc="39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продукция</a:t>
            </a:r>
            <a:r>
              <a:rPr lang="ru-RU" sz="1400" spc="39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MIT</a:t>
            </a:r>
            <a:r>
              <a:rPr lang="tr-TR" sz="1400" spc="37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осуществляет поставку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 в</a:t>
            </a:r>
            <a:r>
              <a:rPr lang="ru-RU" sz="1400" spc="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136 стран</a:t>
            </a:r>
            <a:r>
              <a:rPr lang="ru-RU" sz="1400" spc="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мира.</a:t>
            </a:r>
            <a:endParaRPr lang="ru-RU" sz="1400" dirty="0">
              <a:latin typeface="Microsoft Sans Serif"/>
              <a:cs typeface="Microsoft Sans Serif"/>
            </a:endParaRPr>
          </a:p>
          <a:p>
            <a:pPr algn="just">
              <a:lnSpc>
                <a:spcPct val="120000"/>
              </a:lnSpc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 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 Light Normal Tr" pitchFamily="50" charset="-94"/>
            </a:endParaRPr>
          </a:p>
        </p:txBody>
      </p:sp>
      <p:sp>
        <p:nvSpPr>
          <p:cNvPr id="2355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23561" name="Freeform 423"/>
          <p:cNvSpPr>
            <a:spLocks/>
          </p:cNvSpPr>
          <p:nvPr/>
        </p:nvSpPr>
        <p:spPr bwMode="auto">
          <a:xfrm>
            <a:off x="4695825" y="2882900"/>
            <a:ext cx="268288" cy="498475"/>
          </a:xfrm>
          <a:custGeom>
            <a:avLst/>
            <a:gdLst>
              <a:gd name="T0" fmla="*/ 2147483647 w 78"/>
              <a:gd name="T1" fmla="*/ 2147483647 h 144"/>
              <a:gd name="T2" fmla="*/ 2147483647 w 78"/>
              <a:gd name="T3" fmla="*/ 2147483647 h 144"/>
              <a:gd name="T4" fmla="*/ 2147483647 w 78"/>
              <a:gd name="T5" fmla="*/ 2147483647 h 144"/>
              <a:gd name="T6" fmla="*/ 2147483647 w 78"/>
              <a:gd name="T7" fmla="*/ 2147483647 h 144"/>
              <a:gd name="T8" fmla="*/ 2147483647 w 78"/>
              <a:gd name="T9" fmla="*/ 2147483647 h 144"/>
              <a:gd name="T10" fmla="*/ 2147483647 w 78"/>
              <a:gd name="T11" fmla="*/ 2147483647 h 144"/>
              <a:gd name="T12" fmla="*/ 2147483647 w 78"/>
              <a:gd name="T13" fmla="*/ 2147483647 h 144"/>
              <a:gd name="T14" fmla="*/ 2147483647 w 78"/>
              <a:gd name="T15" fmla="*/ 2147483647 h 144"/>
              <a:gd name="T16" fmla="*/ 2147483647 w 78"/>
              <a:gd name="T17" fmla="*/ 2147483647 h 144"/>
              <a:gd name="T18" fmla="*/ 2147483647 w 78"/>
              <a:gd name="T19" fmla="*/ 2147483647 h 144"/>
              <a:gd name="T20" fmla="*/ 2147483647 w 78"/>
              <a:gd name="T21" fmla="*/ 2147483647 h 144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78" h="144">
                <a:moveTo>
                  <a:pt x="9" y="142"/>
                </a:moveTo>
                <a:cubicBezTo>
                  <a:pt x="8" y="143"/>
                  <a:pt x="6" y="144"/>
                  <a:pt x="5" y="144"/>
                </a:cubicBezTo>
                <a:cubicBezTo>
                  <a:pt x="4" y="144"/>
                  <a:pt x="2" y="143"/>
                  <a:pt x="1" y="142"/>
                </a:cubicBezTo>
                <a:cubicBezTo>
                  <a:pt x="0" y="140"/>
                  <a:pt x="0" y="137"/>
                  <a:pt x="1" y="135"/>
                </a:cubicBezTo>
                <a:cubicBezTo>
                  <a:pt x="65" y="72"/>
                  <a:pt x="65" y="72"/>
                  <a:pt x="65" y="72"/>
                </a:cubicBezTo>
                <a:cubicBezTo>
                  <a:pt x="1" y="9"/>
                  <a:pt x="1" y="9"/>
                  <a:pt x="1" y="9"/>
                </a:cubicBezTo>
                <a:cubicBezTo>
                  <a:pt x="0" y="7"/>
                  <a:pt x="0" y="3"/>
                  <a:pt x="1" y="1"/>
                </a:cubicBezTo>
                <a:cubicBezTo>
                  <a:pt x="3" y="0"/>
                  <a:pt x="7" y="0"/>
                  <a:pt x="9" y="1"/>
                </a:cubicBezTo>
                <a:cubicBezTo>
                  <a:pt x="76" y="68"/>
                  <a:pt x="76" y="68"/>
                  <a:pt x="76" y="68"/>
                </a:cubicBezTo>
                <a:cubicBezTo>
                  <a:pt x="78" y="70"/>
                  <a:pt x="78" y="74"/>
                  <a:pt x="76" y="76"/>
                </a:cubicBezTo>
                <a:lnTo>
                  <a:pt x="9" y="142"/>
                </a:lnTo>
                <a:close/>
              </a:path>
            </a:pathLst>
          </a:custGeom>
          <a:solidFill>
            <a:srgbClr val="2D86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tr-TR"/>
          </a:p>
        </p:txBody>
      </p:sp>
      <p:grpSp>
        <p:nvGrpSpPr>
          <p:cNvPr id="5" name="Grup 4"/>
          <p:cNvGrpSpPr/>
          <p:nvPr/>
        </p:nvGrpSpPr>
        <p:grpSpPr>
          <a:xfrm>
            <a:off x="50087" y="4240707"/>
            <a:ext cx="4924425" cy="1410124"/>
            <a:chOff x="50087" y="4227682"/>
            <a:chExt cx="4924425" cy="1423148"/>
          </a:xfrm>
        </p:grpSpPr>
        <p:sp>
          <p:nvSpPr>
            <p:cNvPr id="10" name="Title 1"/>
            <p:cNvSpPr txBox="1">
              <a:spLocks/>
            </p:cNvSpPr>
            <p:nvPr/>
          </p:nvSpPr>
          <p:spPr bwMode="auto">
            <a:xfrm>
              <a:off x="50087" y="4845595"/>
              <a:ext cx="4924425" cy="805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/>
            <a:lstStyle>
              <a:lvl1pPr>
                <a:defRPr>
                  <a:solidFill>
                    <a:schemeClr val="tx1"/>
                  </a:solidFill>
                  <a:latin typeface="SourceSansPro-Regular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SourceSansPro-Regular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SourceSansPro-Regular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SourceSansPro-Regular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SourceSansPro-Regular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SourceSansPro-Regular"/>
                </a:defRPr>
              </a:lvl9pPr>
            </a:lstStyle>
            <a:p>
              <a:pPr algn="r" eaLnBrk="1" hangingPunct="1">
                <a:lnSpc>
                  <a:spcPct val="60000"/>
                </a:lnSpc>
              </a:pPr>
              <a:r>
                <a:rPr lang="tr-TR" altLang="tr-TR" sz="4800" dirty="0">
                  <a:solidFill>
                    <a:schemeClr val="bg1"/>
                  </a:solidFill>
                  <a:latin typeface="Helvetica Black Tr" pitchFamily="50" charset="-94"/>
                </a:rPr>
                <a:t> </a:t>
              </a:r>
            </a:p>
          </p:txBody>
        </p:sp>
        <p:sp>
          <p:nvSpPr>
            <p:cNvPr id="3" name="Dikdörtgen 2"/>
            <p:cNvSpPr/>
            <p:nvPr/>
          </p:nvSpPr>
          <p:spPr>
            <a:xfrm>
              <a:off x="785597" y="4227682"/>
              <a:ext cx="184731" cy="111823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endParaRPr lang="tr-TR" sz="66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3209F351-8560-A441-B696-EFB1DC4EF9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4847BC6-5780-B84E-9378-242A752618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189538" y="610184"/>
            <a:ext cx="6399517" cy="38246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B798A0-2E3B-25BB-42E3-EBE45EB80ED3}"/>
              </a:ext>
            </a:extLst>
          </p:cNvPr>
          <p:cNvSpPr txBox="1"/>
          <p:nvPr/>
        </p:nvSpPr>
        <p:spPr>
          <a:xfrm>
            <a:off x="691079" y="3665841"/>
            <a:ext cx="6144768" cy="1906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0520" marR="5080" indent="-338455">
              <a:lnSpc>
                <a:spcPct val="85600"/>
              </a:lnSpc>
              <a:spcBef>
                <a:spcPts val="1485"/>
              </a:spcBef>
            </a:pPr>
            <a:r>
              <a:rPr lang="ru-RU" sz="3600" b="1" spc="340" dirty="0">
                <a:solidFill>
                  <a:srgbClr val="FFFFFF"/>
                </a:solidFill>
                <a:latin typeface="Arial"/>
                <a:cs typeface="Arial"/>
              </a:rPr>
              <a:t>‘ТЕХНОЛОГИИ </a:t>
            </a:r>
          </a:p>
          <a:p>
            <a:pPr marL="350520" marR="5080" indent="-338455">
              <a:lnSpc>
                <a:spcPct val="85600"/>
              </a:lnSpc>
              <a:spcBef>
                <a:spcPts val="1485"/>
              </a:spcBef>
            </a:pPr>
            <a:r>
              <a:rPr lang="ru-RU" sz="3600" b="1" spc="525" dirty="0">
                <a:solidFill>
                  <a:srgbClr val="FFFFFF"/>
                </a:solidFill>
                <a:latin typeface="Arial"/>
                <a:cs typeface="Arial"/>
              </a:rPr>
              <a:t>  Н</a:t>
            </a:r>
            <a:r>
              <a:rPr lang="ru-RU" sz="3600" b="1" spc="520" dirty="0">
                <a:solidFill>
                  <a:srgbClr val="FFFFFF"/>
                </a:solidFill>
                <a:latin typeface="Arial"/>
                <a:cs typeface="Arial"/>
              </a:rPr>
              <a:t>О</a:t>
            </a:r>
            <a:r>
              <a:rPr lang="ru-RU" sz="3600" b="1" spc="405" dirty="0">
                <a:solidFill>
                  <a:srgbClr val="FFFFFF"/>
                </a:solidFill>
                <a:latin typeface="Arial"/>
                <a:cs typeface="Arial"/>
              </a:rPr>
              <a:t>В</a:t>
            </a:r>
            <a:r>
              <a:rPr lang="ru-RU" sz="3600" b="1" spc="520" dirty="0">
                <a:solidFill>
                  <a:srgbClr val="FFFFFF"/>
                </a:solidFill>
                <a:latin typeface="Arial"/>
                <a:cs typeface="Arial"/>
              </a:rPr>
              <a:t>О</a:t>
            </a:r>
            <a:r>
              <a:rPr lang="ru-RU" sz="3600" b="1" spc="459" dirty="0">
                <a:solidFill>
                  <a:srgbClr val="FFFFFF"/>
                </a:solidFill>
                <a:latin typeface="Arial"/>
                <a:cs typeface="Arial"/>
              </a:rPr>
              <a:t>Г</a:t>
            </a:r>
            <a:r>
              <a:rPr lang="ru-RU" sz="3600" b="1" spc="-35" dirty="0">
                <a:solidFill>
                  <a:srgbClr val="FFFFFF"/>
                </a:solidFill>
                <a:latin typeface="Arial"/>
                <a:cs typeface="Arial"/>
              </a:rPr>
              <a:t>О</a:t>
            </a:r>
            <a:r>
              <a:rPr lang="ru-RU" sz="3600" dirty="0">
                <a:latin typeface="Arial"/>
                <a:cs typeface="Arial"/>
              </a:rPr>
              <a:t> </a:t>
            </a:r>
          </a:p>
          <a:p>
            <a:pPr marL="350520" marR="5080" indent="-338455">
              <a:lnSpc>
                <a:spcPct val="85600"/>
              </a:lnSpc>
              <a:spcBef>
                <a:spcPts val="1485"/>
              </a:spcBef>
            </a:pPr>
            <a:r>
              <a:rPr lang="ru-RU" sz="3600" b="1" spc="235" dirty="0">
                <a:solidFill>
                  <a:srgbClr val="FFFFFF"/>
                </a:solidFill>
                <a:latin typeface="Arial"/>
                <a:cs typeface="Arial"/>
              </a:rPr>
              <a:t> ПОКОЛЕНИЯ’</a:t>
            </a:r>
            <a:endParaRPr lang="ru-RU" sz="3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7335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Resim Yer Tutucusu 1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2" y="2687638"/>
            <a:ext cx="12204000" cy="4176056"/>
          </a:xfrm>
          <a:prstGeom prst="rect">
            <a:avLst/>
          </a:prstGeom>
          <a:gradFill rotWithShape="0">
            <a:gsLst>
              <a:gs pos="0">
                <a:srgbClr val="242524">
                  <a:alpha val="20000"/>
                </a:srgbClr>
              </a:gs>
              <a:gs pos="98000">
                <a:srgbClr val="242524">
                  <a:alpha val="5299"/>
                </a:srgbClr>
              </a:gs>
              <a:gs pos="100000">
                <a:schemeClr val="tx1">
                  <a:alpha val="4999"/>
                </a:schemeClr>
              </a:gs>
            </a:gsLst>
          </a:gra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 bwMode="auto">
          <a:xfrm>
            <a:off x="2228477" y="1553895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 bwMode="auto">
          <a:xfrm>
            <a:off x="2344615" y="4089725"/>
            <a:ext cx="2693485" cy="138499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Endustriyel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начал свою деятельность в 2005 году в Стамбуле. С момента своего основания компания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продолжает производить продукцию высокого качества.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7" name="TextBox 26"/>
          <p:cNvSpPr txBox="1"/>
          <p:nvPr/>
        </p:nvSpPr>
        <p:spPr bwMode="auto">
          <a:xfrm>
            <a:off x="2381154" y="3546397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2005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sp>
        <p:nvSpPr>
          <p:cNvPr id="30" name="TextBox 30"/>
          <p:cNvSpPr txBox="1">
            <a:spLocks noChangeArrowheads="1"/>
          </p:cNvSpPr>
          <p:nvPr/>
        </p:nvSpPr>
        <p:spPr bwMode="auto">
          <a:xfrm>
            <a:off x="446568" y="2687638"/>
            <a:ext cx="16446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en-US" altLang="tr-TR" sz="2400" dirty="0">
                <a:solidFill>
                  <a:srgbClr val="FFFFFF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20</a:t>
            </a:r>
            <a:r>
              <a:rPr lang="tr-TR" altLang="tr-TR" sz="2400" dirty="0">
                <a:solidFill>
                  <a:srgbClr val="FFFFFF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05</a:t>
            </a:r>
            <a:r>
              <a:rPr lang="en-US" altLang="tr-TR" sz="2400" dirty="0">
                <a:solidFill>
                  <a:srgbClr val="FFFFFF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- 2024</a:t>
            </a:r>
          </a:p>
        </p:txBody>
      </p:sp>
      <p:sp>
        <p:nvSpPr>
          <p:cNvPr id="31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5707688" y="1564055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8" name="TextBox 27"/>
          <p:cNvSpPr txBox="1"/>
          <p:nvPr/>
        </p:nvSpPr>
        <p:spPr bwMode="auto">
          <a:xfrm>
            <a:off x="5843805" y="3766942"/>
            <a:ext cx="2653528" cy="203132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Мы успешно осуществили производство первого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теплообменника с турецкой маркой. Благодаря местному производству мы получаем множество преимуществ, таких как экономия затрат, быстрые послепродажные услуги и  увеличение занятости.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9" name="TextBox 28"/>
          <p:cNvSpPr txBox="1"/>
          <p:nvPr/>
        </p:nvSpPr>
        <p:spPr bwMode="auto">
          <a:xfrm>
            <a:off x="5843805" y="3399150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2006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961" y="2139413"/>
            <a:ext cx="1490472" cy="14508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688" y="1103234"/>
            <a:ext cx="2883822" cy="207235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0E21627-8378-2B44-B249-9C01A051EFF3}"/>
              </a:ext>
            </a:extLst>
          </p:cNvPr>
          <p:cNvSpPr/>
          <p:nvPr/>
        </p:nvSpPr>
        <p:spPr bwMode="auto">
          <a:xfrm>
            <a:off x="9174517" y="1533525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06D2B15-D2B1-9040-913C-A81BBB9690EA}"/>
              </a:ext>
            </a:extLst>
          </p:cNvPr>
          <p:cNvSpPr txBox="1"/>
          <p:nvPr/>
        </p:nvSpPr>
        <p:spPr bwMode="auto">
          <a:xfrm>
            <a:off x="9243500" y="3904439"/>
            <a:ext cx="2661652" cy="2246769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Кроме производства теплообменников, мы также начали производить бойлеры, аккумуляционные баки и сепараторов. Этот широкий ассортимент продукции позволяет нам предлагать нашим клиентам интегрированные и комплексные решения.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AC941F7-E406-2F40-BACB-97FDA44847D9}"/>
              </a:ext>
            </a:extLst>
          </p:cNvPr>
          <p:cNvSpPr txBox="1"/>
          <p:nvPr/>
        </p:nvSpPr>
        <p:spPr bwMode="auto">
          <a:xfrm>
            <a:off x="9305201" y="3557527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2007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0A5883F-2003-FE4F-8912-C46CCB8659D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9179355" y="1317556"/>
            <a:ext cx="2913343" cy="2107783"/>
          </a:xfrm>
          <a:prstGeom prst="rect">
            <a:avLst/>
          </a:prstGeom>
        </p:spPr>
      </p:pic>
      <p:sp>
        <p:nvSpPr>
          <p:cNvPr id="21" name="Title 1"/>
          <p:cNvSpPr>
            <a:spLocks noGrp="1"/>
          </p:cNvSpPr>
          <p:nvPr>
            <p:ph type="title"/>
          </p:nvPr>
        </p:nvSpPr>
        <p:spPr bwMode="auto">
          <a:xfrm>
            <a:off x="446568" y="867986"/>
            <a:ext cx="7246584" cy="8771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ru-RU" altLang="tr-TR" b="1" dirty="0">
                <a:solidFill>
                  <a:srgbClr val="2D868F"/>
                </a:solidFill>
                <a:latin typeface="Helvetica Bold Tr" charset="0"/>
                <a:ea typeface="Helvetica Bold Tr" charset="0"/>
                <a:cs typeface="Helvetica Bold Tr" charset="0"/>
              </a:rPr>
              <a:t>Краткая история</a:t>
            </a:r>
            <a:endParaRPr lang="en-US" altLang="tr-TR" b="1" dirty="0">
              <a:solidFill>
                <a:srgbClr val="2D868F"/>
              </a:solidFill>
              <a:latin typeface="Helvetica Bold Tr" charset="0"/>
              <a:ea typeface="Helvetica Bold Tr" charset="0"/>
              <a:cs typeface="Helvetica Bold Tr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30FB2B1-7028-0649-8F9A-4BA2345AA15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Resim Yer Tutucusu 1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2" y="2687638"/>
            <a:ext cx="12204000" cy="4176056"/>
          </a:xfrm>
          <a:prstGeom prst="rect">
            <a:avLst/>
          </a:prstGeom>
          <a:gradFill rotWithShape="0">
            <a:gsLst>
              <a:gs pos="0">
                <a:srgbClr val="242524">
                  <a:alpha val="20000"/>
                </a:srgbClr>
              </a:gs>
              <a:gs pos="98000">
                <a:srgbClr val="242524">
                  <a:alpha val="5299"/>
                </a:srgbClr>
              </a:gs>
              <a:gs pos="100000">
                <a:schemeClr val="tx1">
                  <a:alpha val="4999"/>
                </a:schemeClr>
              </a:gs>
            </a:gsLst>
          </a:gra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12"/>
          <p:cNvSpPr txBox="1">
            <a:spLocks noChangeArrowheads="1"/>
          </p:cNvSpPr>
          <p:nvPr/>
        </p:nvSpPr>
        <p:spPr bwMode="auto">
          <a:xfrm>
            <a:off x="910059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4376638" y="1535058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8" name="TextBox 27"/>
          <p:cNvSpPr txBox="1"/>
          <p:nvPr/>
        </p:nvSpPr>
        <p:spPr bwMode="auto">
          <a:xfrm>
            <a:off x="4510965" y="4107133"/>
            <a:ext cx="2255850" cy="1600438"/>
          </a:xfrm>
          <a:prstGeom prst="rect">
            <a:avLst/>
          </a:prstGeom>
          <a:noFill/>
        </p:spPr>
        <p:txBody>
          <a:bodyPr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Для того чтобы предложить наиболее подходящие решения на запросы, наши инженеры начали использовать программу подбора теплообменников.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9" name="TextBox 28"/>
          <p:cNvSpPr txBox="1"/>
          <p:nvPr/>
        </p:nvSpPr>
        <p:spPr bwMode="auto">
          <a:xfrm>
            <a:off x="4510965" y="3735281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2009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638" y="1933215"/>
            <a:ext cx="2933700" cy="15748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23D70A3-C549-4C4B-8490-362F0BD76EDA}"/>
              </a:ext>
            </a:extLst>
          </p:cNvPr>
          <p:cNvSpPr/>
          <p:nvPr/>
        </p:nvSpPr>
        <p:spPr bwMode="auto">
          <a:xfrm>
            <a:off x="901918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3B32948-EDBC-5F44-9243-958B9AA59760}"/>
              </a:ext>
            </a:extLst>
          </p:cNvPr>
          <p:cNvSpPr txBox="1"/>
          <p:nvPr/>
        </p:nvSpPr>
        <p:spPr bwMode="auto">
          <a:xfrm>
            <a:off x="977022" y="3762853"/>
            <a:ext cx="2925761" cy="2246769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Трубчатые теплообменники также были добавлены в наш ассортимент, что увеличило нашу способность предоставлять комплексные решения для различных промышленных потребностей. Трубчатые теплообменники предлагают преимущества высокой эффективности и надежности.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1710E70-5DE5-334B-BEED-8729027AD34A}"/>
              </a:ext>
            </a:extLst>
          </p:cNvPr>
          <p:cNvSpPr txBox="1"/>
          <p:nvPr/>
        </p:nvSpPr>
        <p:spPr bwMode="auto">
          <a:xfrm>
            <a:off x="1000770" y="3401594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2008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10E7A3F-2953-FA4B-849A-564855814F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037" y="1993811"/>
            <a:ext cx="2768602" cy="146120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CF5D383-92C6-EE44-A161-46905CB9BAE9}"/>
              </a:ext>
            </a:extLst>
          </p:cNvPr>
          <p:cNvSpPr/>
          <p:nvPr/>
        </p:nvSpPr>
        <p:spPr bwMode="auto">
          <a:xfrm>
            <a:off x="7871678" y="1533525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1CF0B17-370E-4543-A95E-6F7F676993FC}"/>
              </a:ext>
            </a:extLst>
          </p:cNvPr>
          <p:cNvSpPr txBox="1"/>
          <p:nvPr/>
        </p:nvSpPr>
        <p:spPr bwMode="auto">
          <a:xfrm>
            <a:off x="7946781" y="4044245"/>
            <a:ext cx="2537903" cy="138499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Расширительные баки заняли свое место в нашем ассортименте. Эти баки, обладают преимуществами прочности, энергосбережения и балансировки давления.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FBB6AD1-A1E2-6C42-BFC9-D25A8579616A}"/>
              </a:ext>
            </a:extLst>
          </p:cNvPr>
          <p:cNvSpPr txBox="1"/>
          <p:nvPr/>
        </p:nvSpPr>
        <p:spPr bwMode="auto">
          <a:xfrm>
            <a:off x="7946781" y="3706165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2010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2D24F7-330D-DB4D-A39E-A4CD561196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1678" y="1351577"/>
            <a:ext cx="2997200" cy="19177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BD0DC15-4107-593A-9C54-10F4B9F996B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249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Resim Yer Tutucusu 1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2" y="2687638"/>
            <a:ext cx="12204000" cy="4176056"/>
          </a:xfrm>
          <a:prstGeom prst="rect">
            <a:avLst/>
          </a:prstGeom>
          <a:gradFill rotWithShape="0">
            <a:gsLst>
              <a:gs pos="0">
                <a:srgbClr val="242524">
                  <a:alpha val="20000"/>
                </a:srgbClr>
              </a:gs>
              <a:gs pos="98000">
                <a:srgbClr val="242524">
                  <a:alpha val="5299"/>
                </a:srgbClr>
              </a:gs>
              <a:gs pos="100000">
                <a:schemeClr val="tx1">
                  <a:alpha val="4999"/>
                </a:schemeClr>
              </a:gs>
            </a:gsLst>
          </a:gra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 bwMode="auto">
          <a:xfrm>
            <a:off x="901918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 bwMode="auto">
          <a:xfrm>
            <a:off x="976938" y="3542319"/>
            <a:ext cx="2613366" cy="2462213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Паяные теплообменники начали производиться под маркой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MIT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. Эти изделия, производятся в соответствии с высокими стандартами качества, благодаря местному производству обеспечивают преимущества в виде экономии затрат, оперативных послепродажных услуг и вклада в местную экономику.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7" name="TextBox 26"/>
          <p:cNvSpPr txBox="1"/>
          <p:nvPr/>
        </p:nvSpPr>
        <p:spPr bwMode="auto">
          <a:xfrm>
            <a:off x="1048858" y="3164778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2011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sp>
        <p:nvSpPr>
          <p:cNvPr id="31" name="TextBox 12"/>
          <p:cNvSpPr txBox="1">
            <a:spLocks noChangeArrowheads="1"/>
          </p:cNvSpPr>
          <p:nvPr/>
        </p:nvSpPr>
        <p:spPr bwMode="auto">
          <a:xfrm>
            <a:off x="910059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4399185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8" name="TextBox 27"/>
          <p:cNvSpPr txBox="1"/>
          <p:nvPr/>
        </p:nvSpPr>
        <p:spPr bwMode="auto">
          <a:xfrm>
            <a:off x="4527734" y="3943343"/>
            <a:ext cx="2255850" cy="2246769"/>
          </a:xfrm>
          <a:prstGeom prst="rect">
            <a:avLst/>
          </a:prstGeom>
          <a:noFill/>
        </p:spPr>
        <p:txBody>
          <a:bodyPr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Продукция под маркой MIT достигла 135 стран по всему миру, достигнув большого успеха на международном рынке. В будущем мы планируем выйти на новые рынки и укрепить наше присутствие на глобальной арене.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9" name="TextBox 28"/>
          <p:cNvSpPr txBox="1"/>
          <p:nvPr/>
        </p:nvSpPr>
        <p:spPr bwMode="auto">
          <a:xfrm>
            <a:off x="4527734" y="3560124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2012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616" y="993550"/>
            <a:ext cx="3065070" cy="230692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2A74CCE-A120-8344-B6DB-736B12999D66}"/>
              </a:ext>
            </a:extLst>
          </p:cNvPr>
          <p:cNvSpPr/>
          <p:nvPr/>
        </p:nvSpPr>
        <p:spPr bwMode="auto">
          <a:xfrm>
            <a:off x="7877598" y="1545247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9AC963-EFB3-1D47-992E-DB95851FEA39}"/>
              </a:ext>
            </a:extLst>
          </p:cNvPr>
          <p:cNvSpPr txBox="1"/>
          <p:nvPr/>
        </p:nvSpPr>
        <p:spPr bwMode="auto">
          <a:xfrm>
            <a:off x="8008282" y="4033682"/>
            <a:ext cx="2636272" cy="954107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Endustriyel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продолжила свою деятельность, переехав в новый головной офис на промышленной зоне </a:t>
            </a:r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Des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. 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5ED0842-FFB2-E340-9DC1-4CDD5D1E6261}"/>
              </a:ext>
            </a:extLst>
          </p:cNvPr>
          <p:cNvSpPr txBox="1"/>
          <p:nvPr/>
        </p:nvSpPr>
        <p:spPr bwMode="auto">
          <a:xfrm>
            <a:off x="8008282" y="3557526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2013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2894F83-BD43-EB41-AA22-B6CDB1BA12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2360" y="1260145"/>
            <a:ext cx="2921000" cy="21082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4C5BE5-2335-C44C-98DE-02F0D660D79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5BDEBD4-FDC5-144B-BA28-7D88EF93DFD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404642" y="1263657"/>
            <a:ext cx="2921000" cy="210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383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Resim Yer Tutucusu 1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2" y="2687638"/>
            <a:ext cx="12204000" cy="4176056"/>
          </a:xfrm>
          <a:prstGeom prst="rect">
            <a:avLst/>
          </a:prstGeom>
          <a:gradFill rotWithShape="0">
            <a:gsLst>
              <a:gs pos="0">
                <a:srgbClr val="242524">
                  <a:alpha val="20000"/>
                </a:srgbClr>
              </a:gs>
              <a:gs pos="98000">
                <a:srgbClr val="242524">
                  <a:alpha val="5299"/>
                </a:srgbClr>
              </a:gs>
              <a:gs pos="100000">
                <a:schemeClr val="tx1">
                  <a:alpha val="4999"/>
                </a:schemeClr>
              </a:gs>
            </a:gsLst>
          </a:gra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 bwMode="auto">
          <a:xfrm>
            <a:off x="914062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 bwMode="auto">
          <a:xfrm>
            <a:off x="1033165" y="3570835"/>
            <a:ext cx="2771589" cy="203132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Для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р</a:t>
            </a:r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асширения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производства был заложен фундамент нашего завода в </a:t>
            </a:r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Киркларели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. Этот современный объект с просторными площадями и передовым технологическим оборудованием направлен на увеличение нашей производственной мощности.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7" name="TextBox 26"/>
          <p:cNvSpPr txBox="1"/>
          <p:nvPr/>
        </p:nvSpPr>
        <p:spPr bwMode="auto">
          <a:xfrm>
            <a:off x="1005623" y="3213405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2014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sp>
        <p:nvSpPr>
          <p:cNvPr id="31" name="TextBox 12"/>
          <p:cNvSpPr txBox="1">
            <a:spLocks noChangeArrowheads="1"/>
          </p:cNvSpPr>
          <p:nvPr/>
        </p:nvSpPr>
        <p:spPr bwMode="auto">
          <a:xfrm>
            <a:off x="910059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4370689" y="1482061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8" name="TextBox 27"/>
          <p:cNvSpPr txBox="1"/>
          <p:nvPr/>
        </p:nvSpPr>
        <p:spPr bwMode="auto">
          <a:xfrm>
            <a:off x="4501373" y="3957636"/>
            <a:ext cx="2446564" cy="203132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Насосные оборудования стали доступны в </a:t>
            </a:r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Endustriyel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. Эта новая группа товаров обеспечивает эффективную и безопасную транспортировку жидкостей в различных промышленных и коммерческих 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п</a:t>
            </a:r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рименениях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.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9" name="TextBox 28"/>
          <p:cNvSpPr txBox="1"/>
          <p:nvPr/>
        </p:nvSpPr>
        <p:spPr bwMode="auto">
          <a:xfrm>
            <a:off x="4556271" y="3400868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2015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266" y="804864"/>
            <a:ext cx="2933700" cy="20955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D8975C1-C45A-3046-AE2A-73F87986893B}"/>
              </a:ext>
            </a:extLst>
          </p:cNvPr>
          <p:cNvSpPr/>
          <p:nvPr/>
        </p:nvSpPr>
        <p:spPr bwMode="auto">
          <a:xfrm>
            <a:off x="7835254" y="1533525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77B5FA8-3254-974D-B2CC-16DF145458C6}"/>
              </a:ext>
            </a:extLst>
          </p:cNvPr>
          <p:cNvSpPr txBox="1"/>
          <p:nvPr/>
        </p:nvSpPr>
        <p:spPr bwMode="auto">
          <a:xfrm>
            <a:off x="7938283" y="3212032"/>
            <a:ext cx="2771589" cy="3323987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Завод в </a:t>
            </a:r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Киркларели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, основанный в 2014 году, начал свою деятельность в 2016 году. Это современное предприятие привлекает внимание своей широкой производственной мощностью, передовым технологическим оборудованием и экологически чистыми методами производства. Завод также способствует росту местных возможностей трудоустройства и вносит вклад в экономику региона.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DD794A5-6A60-8440-905E-C9667D136EB8}"/>
              </a:ext>
            </a:extLst>
          </p:cNvPr>
          <p:cNvSpPr txBox="1"/>
          <p:nvPr/>
        </p:nvSpPr>
        <p:spPr bwMode="auto">
          <a:xfrm>
            <a:off x="7912340" y="2905470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2016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179CFAF-A73C-D042-AFD1-84A5C76D92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867118" y="662138"/>
            <a:ext cx="2913920" cy="21082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CBB8EA1-D4D3-5F4A-A96C-F9ED9CE3307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14062" y="945397"/>
            <a:ext cx="2937931" cy="211480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7A587E1-ACD8-0441-A975-DD36177A3AE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133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Resim Yer Tutucusu 1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2" y="2687638"/>
            <a:ext cx="12204000" cy="4176056"/>
          </a:xfrm>
          <a:prstGeom prst="rect">
            <a:avLst/>
          </a:prstGeom>
          <a:gradFill rotWithShape="0">
            <a:gsLst>
              <a:gs pos="0">
                <a:srgbClr val="242524">
                  <a:alpha val="20000"/>
                </a:srgbClr>
              </a:gs>
              <a:gs pos="98000">
                <a:srgbClr val="242524">
                  <a:alpha val="5299"/>
                </a:srgbClr>
              </a:gs>
              <a:gs pos="100000">
                <a:schemeClr val="tx1">
                  <a:alpha val="4999"/>
                </a:schemeClr>
              </a:gs>
            </a:gsLst>
          </a:gra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 bwMode="auto">
          <a:xfrm>
            <a:off x="904082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 bwMode="auto">
          <a:xfrm>
            <a:off x="1046148" y="4137718"/>
            <a:ext cx="2641630" cy="196977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С помощью наших пакетных системных решений мы начали предоставлять клиентам интегрированные услуги в различных областях инженерии. Эти решения охватывают такие сферы, как HVAC, управление водными и сточными водами, энергоэффективность, промышленные процессы и автоматизация зданий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.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7" name="TextBox 26"/>
          <p:cNvSpPr txBox="1"/>
          <p:nvPr/>
        </p:nvSpPr>
        <p:spPr bwMode="auto">
          <a:xfrm>
            <a:off x="1062256" y="3886200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2017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sp>
        <p:nvSpPr>
          <p:cNvPr id="31" name="TextBox 12"/>
          <p:cNvSpPr txBox="1">
            <a:spLocks noChangeArrowheads="1"/>
          </p:cNvSpPr>
          <p:nvPr/>
        </p:nvSpPr>
        <p:spPr bwMode="auto">
          <a:xfrm>
            <a:off x="910059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4360709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8" name="TextBox 27"/>
          <p:cNvSpPr txBox="1"/>
          <p:nvPr/>
        </p:nvSpPr>
        <p:spPr bwMode="auto">
          <a:xfrm>
            <a:off x="4508962" y="4431861"/>
            <a:ext cx="2255850" cy="1569660"/>
          </a:xfrm>
          <a:prstGeom prst="rect">
            <a:avLst/>
          </a:prstGeom>
          <a:noFill/>
        </p:spPr>
        <p:txBody>
          <a:bodyPr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Продукты MIT, такие как охлаждающие башни, охлаждающие агрегаты и паровые генераторы, были добавлены в наш ассортимент. Также были открыты региональные офисы в четырех различных странах.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9" name="TextBox 28"/>
          <p:cNvSpPr txBox="1"/>
          <p:nvPr/>
        </p:nvSpPr>
        <p:spPr bwMode="auto">
          <a:xfrm>
            <a:off x="4508174" y="3937663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2018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842" y="1154182"/>
            <a:ext cx="1556077" cy="131608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5E941FF-DF5A-B144-A932-9E0C736F38EE}"/>
              </a:ext>
            </a:extLst>
          </p:cNvPr>
          <p:cNvSpPr/>
          <p:nvPr/>
        </p:nvSpPr>
        <p:spPr bwMode="auto">
          <a:xfrm>
            <a:off x="7833130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8304E47-35D9-1646-801E-B314F277D464}"/>
              </a:ext>
            </a:extLst>
          </p:cNvPr>
          <p:cNvSpPr txBox="1"/>
          <p:nvPr/>
        </p:nvSpPr>
        <p:spPr bwMode="auto">
          <a:xfrm>
            <a:off x="7981382" y="4431861"/>
            <a:ext cx="2557663" cy="15696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Мы добавили в наш ассортимент котлы MIT и солнечные энергетические системы </a:t>
            </a:r>
            <a:r>
              <a:rPr lang="ru-RU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Innsun</a:t>
            </a:r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. Котлы MIT обеспечивают высокую эффективность, надежность и гибкость применения, отвечая потребности в отоплении и энергоснабжении.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1A3EFFE-47A0-244A-8936-BC8E4729CDB1}"/>
              </a:ext>
            </a:extLst>
          </p:cNvPr>
          <p:cNvSpPr txBox="1"/>
          <p:nvPr/>
        </p:nvSpPr>
        <p:spPr bwMode="auto">
          <a:xfrm>
            <a:off x="7980595" y="3937663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2019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64EE03-96B3-2C49-8365-BC18F84CA95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274885" y="1539584"/>
            <a:ext cx="1512626" cy="151262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142EA67-85FB-714E-85F7-B889E418754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726166" y="1331339"/>
            <a:ext cx="1783955" cy="130850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F1C1FD70-6EFD-CD46-95D9-59CE0ABD9E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92778" y="2632561"/>
            <a:ext cx="982106" cy="9227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961311-098D-A54F-8448-C07BD9CF96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66792" y="2457168"/>
            <a:ext cx="1790700" cy="1231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0927AA-F4FD-2A4A-993F-1C7D66BD3E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8677" y="1494314"/>
            <a:ext cx="1278095" cy="97896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420D2171-5149-0A42-8FFC-3001A8D5994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37575" y="1414866"/>
            <a:ext cx="1168391" cy="1539178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CCE8D4B-8564-2E4D-829D-E64B6831065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546" y="1454980"/>
            <a:ext cx="1140688" cy="152252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ED8669E3-DEDF-484A-B3C8-3B558A60116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70184" y="2665250"/>
            <a:ext cx="1440621" cy="108657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32CB34CC-A8BE-CE40-999D-07D0DEC0D46C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378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Resim Yer Tutucusu 1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2" y="2687638"/>
            <a:ext cx="12204000" cy="4176056"/>
          </a:xfrm>
          <a:prstGeom prst="rect">
            <a:avLst/>
          </a:prstGeom>
          <a:gradFill rotWithShape="0">
            <a:gsLst>
              <a:gs pos="0">
                <a:srgbClr val="242524">
                  <a:alpha val="20000"/>
                </a:srgbClr>
              </a:gs>
              <a:gs pos="98000">
                <a:srgbClr val="242524">
                  <a:alpha val="5299"/>
                </a:srgbClr>
              </a:gs>
              <a:gs pos="100000">
                <a:schemeClr val="tx1">
                  <a:alpha val="4999"/>
                </a:schemeClr>
              </a:gs>
            </a:gsLst>
          </a:gra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 bwMode="auto">
          <a:xfrm>
            <a:off x="904082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 bwMode="auto">
          <a:xfrm>
            <a:off x="960091" y="4396062"/>
            <a:ext cx="2374900" cy="138499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Мы добавили арматуру </a:t>
            </a:r>
            <a:r>
              <a:rPr lang="ru-RU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Truevalve</a:t>
            </a:r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 в наш ассортимент. Эти вентили обеспечивают высокое качество, надежность и производительность в контроле потока и транспортировке жидкостей. </a:t>
            </a:r>
            <a:endParaRPr lang="tr-TR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7" name="TextBox 26"/>
          <p:cNvSpPr txBox="1"/>
          <p:nvPr/>
        </p:nvSpPr>
        <p:spPr bwMode="auto">
          <a:xfrm>
            <a:off x="1062256" y="3886200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2020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sp>
        <p:nvSpPr>
          <p:cNvPr id="31" name="TextBox 12"/>
          <p:cNvSpPr txBox="1">
            <a:spLocks noChangeArrowheads="1"/>
          </p:cNvSpPr>
          <p:nvPr/>
        </p:nvSpPr>
        <p:spPr bwMode="auto">
          <a:xfrm>
            <a:off x="910059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4360709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E941FF-DF5A-B144-A932-9E0C736F38EE}"/>
              </a:ext>
            </a:extLst>
          </p:cNvPr>
          <p:cNvSpPr/>
          <p:nvPr/>
        </p:nvSpPr>
        <p:spPr bwMode="auto">
          <a:xfrm>
            <a:off x="7833130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95F8D3-16AF-2D72-8951-6BCE40197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906" y="1416238"/>
            <a:ext cx="2374900" cy="2400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28FB87-115D-A144-EBD3-B0C623606875}"/>
              </a:ext>
            </a:extLst>
          </p:cNvPr>
          <p:cNvSpPr txBox="1"/>
          <p:nvPr/>
        </p:nvSpPr>
        <p:spPr bwMode="auto">
          <a:xfrm>
            <a:off x="4547742" y="4380399"/>
            <a:ext cx="2439212" cy="15696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Мы добавили группу шланговых насосов в наш ассортимент. Шланговые насосы обеспечивают точный контроль потока, совместимость с абразивными жидкостями, передачу без риска загрязнения и легкость в обслуживании.</a:t>
            </a:r>
            <a:endParaRPr lang="tr-TR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B4D917-107D-C1E9-2029-D32FA86C7540}"/>
              </a:ext>
            </a:extLst>
          </p:cNvPr>
          <p:cNvSpPr txBox="1"/>
          <p:nvPr/>
        </p:nvSpPr>
        <p:spPr bwMode="auto">
          <a:xfrm>
            <a:off x="4547136" y="3886200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2021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EC49C02-635B-8045-B602-46099245C9F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846448" y="1570276"/>
            <a:ext cx="2903374" cy="211480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54FB7DF-30F8-0148-910C-E631AC7FEDCF}"/>
              </a:ext>
            </a:extLst>
          </p:cNvPr>
          <p:cNvSpPr txBox="1"/>
          <p:nvPr/>
        </p:nvSpPr>
        <p:spPr bwMode="auto">
          <a:xfrm>
            <a:off x="7981383" y="4431861"/>
            <a:ext cx="2255850" cy="1938992"/>
          </a:xfrm>
          <a:prstGeom prst="rect">
            <a:avLst/>
          </a:prstGeom>
          <a:noFill/>
        </p:spPr>
        <p:txBody>
          <a:bodyPr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Наш завод в Аксарае начал свою деятельность. Благодаря своему стратегическому расположению, наше предприятие предоставляет преимущества в виде быстрой логистики и распределения, что позволяет нам оперативно и эффективно удовлетворять запросы клиентов.</a:t>
            </a:r>
            <a:endParaRPr lang="tr-TR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FA625A-4B63-6E4D-9EBE-D44201A5ABFF}"/>
              </a:ext>
            </a:extLst>
          </p:cNvPr>
          <p:cNvSpPr txBox="1"/>
          <p:nvPr/>
        </p:nvSpPr>
        <p:spPr bwMode="auto">
          <a:xfrm>
            <a:off x="7980595" y="3937663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2022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FE86192-24CA-4E4F-9A82-37762BA00F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8841" y="1808480"/>
            <a:ext cx="995541" cy="106272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6A5796-2033-FE42-BDC5-69DAEBF23E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1086" y="1808480"/>
            <a:ext cx="1357538" cy="18294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F104F65-4B96-6642-87FF-1677278E2F5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621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Resim Yer Tutucusu 1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2" y="2687638"/>
            <a:ext cx="12204000" cy="4176056"/>
          </a:xfrm>
          <a:prstGeom prst="rect">
            <a:avLst/>
          </a:prstGeom>
          <a:gradFill rotWithShape="0">
            <a:gsLst>
              <a:gs pos="0">
                <a:srgbClr val="242524">
                  <a:alpha val="20000"/>
                </a:srgbClr>
              </a:gs>
              <a:gs pos="98000">
                <a:srgbClr val="242524">
                  <a:alpha val="5299"/>
                </a:srgbClr>
              </a:gs>
              <a:gs pos="100000">
                <a:schemeClr val="tx1">
                  <a:alpha val="4999"/>
                </a:schemeClr>
              </a:gs>
            </a:gsLst>
          </a:gra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 bwMode="auto">
          <a:xfrm>
            <a:off x="904082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 bwMode="auto">
          <a:xfrm>
            <a:off x="1074585" y="4403845"/>
            <a:ext cx="2618184" cy="1754326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Мы интегрировали новую роботизированную сварочную систему в производство баков, что позволило нам достигать безупречных результатов. Минимизировав человеческие ошибки при ручной сварке, мы обеспечили стабильное и высококачественное производство.</a:t>
            </a:r>
            <a:endParaRPr lang="tr-TR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27" name="TextBox 26"/>
          <p:cNvSpPr txBox="1"/>
          <p:nvPr/>
        </p:nvSpPr>
        <p:spPr bwMode="auto">
          <a:xfrm>
            <a:off x="1062256" y="3886200"/>
            <a:ext cx="570669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2023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sp>
        <p:nvSpPr>
          <p:cNvPr id="31" name="TextBox 12"/>
          <p:cNvSpPr txBox="1">
            <a:spLocks noChangeArrowheads="1"/>
          </p:cNvSpPr>
          <p:nvPr/>
        </p:nvSpPr>
        <p:spPr bwMode="auto">
          <a:xfrm>
            <a:off x="910059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4360709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E941FF-DF5A-B144-A932-9E0C736F38EE}"/>
              </a:ext>
            </a:extLst>
          </p:cNvPr>
          <p:cNvSpPr/>
          <p:nvPr/>
        </p:nvSpPr>
        <p:spPr bwMode="auto">
          <a:xfrm>
            <a:off x="7833130" y="1533524"/>
            <a:ext cx="2925762" cy="48482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endParaRPr lang="tr-TR" altLang="tr-TR">
              <a:solidFill>
                <a:srgbClr val="24252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95F8D3-16AF-2D72-8951-6BCE401976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87183" y="1416790"/>
            <a:ext cx="2374900" cy="23991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28FB87-115D-A144-EBD3-B0C623606875}"/>
              </a:ext>
            </a:extLst>
          </p:cNvPr>
          <p:cNvSpPr txBox="1"/>
          <p:nvPr/>
        </p:nvSpPr>
        <p:spPr bwMode="auto">
          <a:xfrm>
            <a:off x="4547742" y="4403844"/>
            <a:ext cx="2449202" cy="15696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Стандарты AHRI используются по всему миру для подтверждения заявленных производителями характеристик и производительности, а также для обеспечения сравнений продукции различных производителей.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.</a:t>
            </a:r>
            <a:endParaRPr lang="tr-TR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panose="02000603020000020004" pitchFamily="2" charset="77"/>
              </a:rPr>
              <a:t>.</a:t>
            </a:r>
            <a:endParaRPr lang="tr-TR" sz="12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B4D917-107D-C1E9-2029-D32FA86C7540}"/>
              </a:ext>
            </a:extLst>
          </p:cNvPr>
          <p:cNvSpPr txBox="1"/>
          <p:nvPr/>
        </p:nvSpPr>
        <p:spPr bwMode="auto">
          <a:xfrm>
            <a:off x="4503003" y="3919581"/>
            <a:ext cx="641201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altLang="tr-T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2024 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EC49C02-635B-8045-B602-46099245C9F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251441" y="1570276"/>
            <a:ext cx="2093388" cy="211480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54FB7DF-30F8-0148-910C-E631AC7FEDCF}"/>
              </a:ext>
            </a:extLst>
          </p:cNvPr>
          <p:cNvSpPr txBox="1"/>
          <p:nvPr/>
        </p:nvSpPr>
        <p:spPr bwMode="auto">
          <a:xfrm>
            <a:off x="7981383" y="4455307"/>
            <a:ext cx="2255850" cy="1169551"/>
          </a:xfrm>
          <a:prstGeom prst="rect">
            <a:avLst/>
          </a:prstGeom>
          <a:noFill/>
        </p:spPr>
        <p:txBody>
          <a:bodyPr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Регламент ASME для паровых котлов и сосудов под давлением — это наш ключ к выходу на международные рынки. 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FA625A-4B63-6E4D-9EBE-D44201A5ABFF}"/>
              </a:ext>
            </a:extLst>
          </p:cNvPr>
          <p:cNvSpPr txBox="1"/>
          <p:nvPr/>
        </p:nvSpPr>
        <p:spPr bwMode="auto">
          <a:xfrm>
            <a:off x="7980595" y="3937663"/>
            <a:ext cx="2683427" cy="400110"/>
          </a:xfrm>
          <a:prstGeom prst="rect">
            <a:avLst/>
          </a:prstGeom>
          <a:noFill/>
        </p:spPr>
        <p:txBody>
          <a:bodyPr wrap="none" lIns="0" rIns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2025 - </a:t>
            </a:r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Наши планы на будущее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F104F65-4B96-6642-87FF-1677278E2F5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7B7893B-50DE-A945-9DEC-52885696588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622045" y="1416790"/>
            <a:ext cx="2374899" cy="2399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440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49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DF8B79-008D-AC46-9A61-324CC68240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2EDA46-0D92-2647-969E-D596101F73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3209"/>
          <a:stretch/>
        </p:blipFill>
        <p:spPr>
          <a:xfrm>
            <a:off x="2374900" y="739185"/>
            <a:ext cx="1461376" cy="53140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0B6139-FD62-9047-2255-22425EF86C7F}"/>
              </a:ext>
            </a:extLst>
          </p:cNvPr>
          <p:cNvSpPr txBox="1"/>
          <p:nvPr/>
        </p:nvSpPr>
        <p:spPr>
          <a:xfrm>
            <a:off x="4011785" y="1087868"/>
            <a:ext cx="7104993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400" b="1" i="0" dirty="0">
                <a:solidFill>
                  <a:srgbClr val="1A1A1A"/>
                </a:solidFill>
                <a:effectLst/>
                <a:latin typeface="YS Text"/>
              </a:rPr>
              <a:t>Лояльность клиентов</a:t>
            </a:r>
          </a:p>
          <a:p>
            <a:pPr algn="l"/>
            <a:r>
              <a:rPr lang="ru-RU" sz="1400" b="0" i="0" dirty="0">
                <a:solidFill>
                  <a:srgbClr val="1A1A1A"/>
                </a:solidFill>
                <a:effectLst/>
                <a:latin typeface="YS Text"/>
              </a:rPr>
              <a:t>Нашей главной задачей всегда является клиентоориентированность и защита их прав. Этого мы достигаем благодаря нашим процессам до продажи, которые тщательно анализируют потребности клиентов, высококачественной линейке продукции, сертифицированной по стандартам качества, профессиональной команде и строгим методам работы.</a:t>
            </a:r>
            <a:br>
              <a:rPr lang="ru-RU" sz="1400" b="0" i="0" dirty="0">
                <a:solidFill>
                  <a:srgbClr val="1A1A1A"/>
                </a:solidFill>
                <a:effectLst/>
                <a:latin typeface="YS Text"/>
              </a:rPr>
            </a:br>
            <a:endParaRPr lang="ru-RU" sz="1400" b="1" i="0" dirty="0">
              <a:solidFill>
                <a:srgbClr val="1A1A1A"/>
              </a:solidFill>
              <a:effectLst/>
              <a:latin typeface="YS Text"/>
            </a:endParaRPr>
          </a:p>
          <a:p>
            <a:pPr algn="l"/>
            <a:r>
              <a:rPr lang="ru-RU" sz="1400" b="1" i="0" dirty="0">
                <a:solidFill>
                  <a:srgbClr val="1A1A1A"/>
                </a:solidFill>
                <a:effectLst/>
                <a:latin typeface="YS Text"/>
              </a:rPr>
              <a:t>Этические ценности</a:t>
            </a:r>
          </a:p>
          <a:p>
            <a:pPr algn="l"/>
            <a:r>
              <a:rPr lang="ru-RU" sz="1400" b="0" i="0" dirty="0">
                <a:solidFill>
                  <a:srgbClr val="1A1A1A"/>
                </a:solidFill>
                <a:effectLst/>
                <a:latin typeface="YS Text"/>
              </a:rPr>
              <a:t>Мы осуществляем всю нашу деятельность в соответствии с законодательством и этическими ценностями. Мы верим в совместное развитие и придерживаемся принципа взаимной выгоды во всех деловых отношениях.</a:t>
            </a:r>
          </a:p>
          <a:p>
            <a:pPr algn="l"/>
            <a:endParaRPr lang="ru-RU" sz="1400" b="0" i="0" dirty="0">
              <a:solidFill>
                <a:srgbClr val="1A1A1A"/>
              </a:solidFill>
              <a:effectLst/>
              <a:latin typeface="YS Text"/>
            </a:endParaRPr>
          </a:p>
          <a:p>
            <a:pPr algn="l"/>
            <a:r>
              <a:rPr lang="ru-RU" sz="1400" b="1" i="0" dirty="0">
                <a:solidFill>
                  <a:srgbClr val="1A1A1A"/>
                </a:solidFill>
                <a:effectLst/>
                <a:latin typeface="YS Text"/>
              </a:rPr>
              <a:t>Политика конфиденциальности</a:t>
            </a:r>
          </a:p>
          <a:p>
            <a:pPr algn="l"/>
            <a:r>
              <a:rPr lang="ru-RU" sz="1400" b="0" i="0" dirty="0">
                <a:solidFill>
                  <a:srgbClr val="1A1A1A"/>
                </a:solidFill>
                <a:effectLst/>
                <a:latin typeface="YS Text"/>
              </a:rPr>
              <a:t>Все ваши персональные данные, переданные нашей компании, защищены в соответствии с нашими этическими ценностями и процессами, соответствующими Закону № 6698 о защите персональных данных.</a:t>
            </a:r>
          </a:p>
          <a:p>
            <a:pPr algn="l"/>
            <a:endParaRPr lang="ru-RU" sz="1400" b="0" i="0" dirty="0">
              <a:solidFill>
                <a:srgbClr val="1A1A1A"/>
              </a:solidFill>
              <a:effectLst/>
              <a:latin typeface="YS Text"/>
            </a:endParaRPr>
          </a:p>
          <a:p>
            <a:pPr algn="l"/>
            <a:r>
              <a:rPr lang="ru-RU" sz="1400" b="1" i="0" dirty="0">
                <a:solidFill>
                  <a:srgbClr val="1A1A1A"/>
                </a:solidFill>
                <a:effectLst/>
                <a:latin typeface="YS Text"/>
              </a:rPr>
              <a:t>Информационная безопасность</a:t>
            </a:r>
          </a:p>
          <a:p>
            <a:pPr algn="l"/>
            <a:r>
              <a:rPr lang="ru-RU" sz="1400" b="0" i="0" dirty="0">
                <a:solidFill>
                  <a:srgbClr val="1A1A1A"/>
                </a:solidFill>
                <a:effectLst/>
                <a:latin typeface="YS Text"/>
              </a:rPr>
              <a:t>Все наши операции, связанные с информационными технологиями, защищены процессами информационной безопасности, которые управляются в соответствии с требованиями системы управления информационной безопасностью </a:t>
            </a:r>
            <a:r>
              <a:rPr lang="tr-TR" sz="1400" b="0" i="0" dirty="0">
                <a:solidFill>
                  <a:srgbClr val="1A1A1A"/>
                </a:solidFill>
                <a:effectLst/>
                <a:latin typeface="YS Text"/>
              </a:rPr>
              <a:t>ISO 27001.</a:t>
            </a:r>
          </a:p>
        </p:txBody>
      </p:sp>
    </p:spTree>
    <p:extLst>
      <p:ext uri="{BB962C8B-B14F-4D97-AF65-F5344CB8AC3E}">
        <p14:creationId xmlns:p14="http://schemas.microsoft.com/office/powerpoint/2010/main" val="4228323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Yer Tutucusu 4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4579" name="TextBox 5"/>
          <p:cNvSpPr txBox="1">
            <a:spLocks noChangeArrowheads="1"/>
          </p:cNvSpPr>
          <p:nvPr/>
        </p:nvSpPr>
        <p:spPr bwMode="auto">
          <a:xfrm>
            <a:off x="2692889" y="1535113"/>
            <a:ext cx="7438663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/>
            <a:r>
              <a:rPr lang="en-US" sz="5400" dirty="0">
                <a:solidFill>
                  <a:schemeClr val="bg1"/>
                </a:solidFill>
                <a:latin typeface="Helvetica Bold Tr" pitchFamily="50" charset="-94"/>
              </a:rPr>
              <a:t>‘</a:t>
            </a:r>
            <a:r>
              <a:rPr lang="ru-RU" sz="5400" dirty="0">
                <a:solidFill>
                  <a:schemeClr val="bg1"/>
                </a:solidFill>
                <a:latin typeface="Helvetica Bold Tr" pitchFamily="50" charset="-94"/>
              </a:rPr>
              <a:t>Профессиональные инженеры, Лучшие решения</a:t>
            </a:r>
            <a:r>
              <a:rPr lang="en-US" sz="5400" dirty="0">
                <a:solidFill>
                  <a:schemeClr val="bg1"/>
                </a:solidFill>
                <a:latin typeface="Helvetica Bold Tr" pitchFamily="50" charset="-94"/>
              </a:rPr>
              <a:t>’</a:t>
            </a:r>
            <a:endParaRPr lang="tr-TR" sz="54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04696" y="4319666"/>
            <a:ext cx="8382608" cy="138499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/>
            <a:r>
              <a:rPr lang="en-US" sz="1400" dirty="0" err="1">
                <a:solidFill>
                  <a:schemeClr val="bg1"/>
                </a:solidFill>
                <a:latin typeface="Helvetica Light Normal Tr" pitchFamily="50" charset="-94"/>
              </a:rPr>
              <a:t>Ekin</a:t>
            </a:r>
            <a:r>
              <a:rPr lang="en-US" sz="1400" dirty="0">
                <a:solidFill>
                  <a:schemeClr val="bg1"/>
                </a:solidFill>
                <a:latin typeface="Helvetica Light Normal Tr" pitchFamily="50" charset="-94"/>
              </a:rPr>
              <a:t> Industrial </a:t>
            </a:r>
            <a:r>
              <a:rPr lang="ru-RU" sz="1400" dirty="0">
                <a:solidFill>
                  <a:schemeClr val="bg1"/>
                </a:solidFill>
                <a:latin typeface="Helvetica Light Normal Tr" pitchFamily="50" charset="-94"/>
              </a:rPr>
              <a:t>предоставляет инженерные решения для проблем и потребностей, возникающих в отрасли, а также оказывает услуги ремонта, обслуживания и технической поддержки.</a:t>
            </a:r>
          </a:p>
          <a:p>
            <a:pPr algn="ctr"/>
            <a:endParaRPr lang="ru-RU" sz="1400" dirty="0">
              <a:solidFill>
                <a:schemeClr val="bg1"/>
              </a:solidFill>
              <a:latin typeface="Helvetica Light Normal Tr" pitchFamily="50" charset="-94"/>
            </a:endParaRPr>
          </a:p>
          <a:p>
            <a:pPr algn="ctr"/>
            <a:r>
              <a:rPr lang="ru-RU" sz="1400" dirty="0">
                <a:solidFill>
                  <a:schemeClr val="bg1"/>
                </a:solidFill>
                <a:latin typeface="Helvetica Light Normal Tr" pitchFamily="50" charset="-94"/>
              </a:rPr>
              <a:t>На сегодняшний день </a:t>
            </a:r>
            <a:r>
              <a:rPr lang="en-US" sz="1400" dirty="0" err="1">
                <a:solidFill>
                  <a:schemeClr val="bg1"/>
                </a:solidFill>
                <a:latin typeface="Helvetica Light Normal Tr" pitchFamily="50" charset="-94"/>
              </a:rPr>
              <a:t>Ekin</a:t>
            </a:r>
            <a:r>
              <a:rPr lang="en-US" sz="1400" dirty="0">
                <a:solidFill>
                  <a:schemeClr val="bg1"/>
                </a:solidFill>
                <a:latin typeface="Helvetica Light Normal Tr" pitchFamily="50" charset="-94"/>
              </a:rPr>
              <a:t>-</a:t>
            </a:r>
            <a:r>
              <a:rPr lang="ru-RU" sz="1400" dirty="0">
                <a:solidFill>
                  <a:schemeClr val="bg1"/>
                </a:solidFill>
                <a:latin typeface="Helvetica Light Normal Tr" pitchFamily="50" charset="-94"/>
              </a:rPr>
              <a:t>глава отрасли. Компания занимает высокую позицию в области теплопередачи, передачи жидкости, сосудов под давлением, пакетных, пищевых и энергетических систем.</a:t>
            </a:r>
          </a:p>
        </p:txBody>
      </p:sp>
      <p:sp>
        <p:nvSpPr>
          <p:cNvPr id="24581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A9E0E8B-5B13-9449-9E29-D0BA522816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Resim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5067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Resim Yer Tutucusu 2"/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157788" y="2828925"/>
            <a:ext cx="6310312" cy="4048125"/>
          </a:xfrm>
        </p:spPr>
      </p:pic>
      <p:sp>
        <p:nvSpPr>
          <p:cNvPr id="32773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 bwMode="auto">
          <a:xfrm>
            <a:off x="874713" y="3535363"/>
            <a:ext cx="4456112" cy="53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endParaRPr lang="tr-TR" sz="2000" dirty="0">
              <a:solidFill>
                <a:schemeClr val="tx1">
                  <a:lumMod val="50000"/>
                  <a:lumOff val="50000"/>
                </a:schemeClr>
              </a:solidFill>
              <a:latin typeface="Helvetica Black Tr" pitchFamily="50" charset="-94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773113" y="923926"/>
            <a:ext cx="10558462" cy="134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О КОМПАНИИ</a:t>
            </a:r>
            <a:endParaRPr lang="tr-TR" sz="48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6B3F21-36EC-5B4D-8CEB-73A1D5712C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976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 bwMode="auto">
          <a:xfrm>
            <a:off x="380611" y="1300230"/>
            <a:ext cx="5715389" cy="744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60000"/>
              </a:lnSpc>
            </a:pPr>
            <a:r>
              <a:rPr lang="ru-RU" altLang="tr-TR" sz="6000" dirty="0">
                <a:solidFill>
                  <a:schemeClr val="accent1"/>
                </a:solidFill>
                <a:latin typeface="Helvetica Black Tr" pitchFamily="50" charset="-94"/>
              </a:rPr>
              <a:t>Корпоративная</a:t>
            </a:r>
            <a:br>
              <a:rPr lang="ru-RU" altLang="tr-TR" sz="6000" dirty="0">
                <a:solidFill>
                  <a:schemeClr val="accent1"/>
                </a:solidFill>
                <a:latin typeface="Helvetica Black Tr" pitchFamily="50" charset="-94"/>
              </a:rPr>
            </a:br>
            <a:r>
              <a:rPr lang="ru-RU" altLang="tr-TR" sz="6000" dirty="0">
                <a:solidFill>
                  <a:schemeClr val="accent1"/>
                </a:solidFill>
                <a:latin typeface="Helvetica Black Tr" pitchFamily="50" charset="-94"/>
              </a:rPr>
              <a:t>п о л и т и к а</a:t>
            </a:r>
            <a:br>
              <a:rPr lang="ru-RU" altLang="tr-TR" sz="6000" dirty="0">
                <a:solidFill>
                  <a:schemeClr val="accent1"/>
                </a:solidFill>
                <a:latin typeface="Helvetica Black Tr" pitchFamily="50" charset="-94"/>
              </a:rPr>
            </a:br>
            <a:endParaRPr lang="en-US" altLang="tr-TR" sz="6000" dirty="0">
              <a:solidFill>
                <a:schemeClr val="accent1"/>
              </a:solidFill>
              <a:latin typeface="Helvetica Black Tr" pitchFamily="50" charset="-94"/>
            </a:endParaRPr>
          </a:p>
        </p:txBody>
      </p:sp>
      <p:pic>
        <p:nvPicPr>
          <p:cNvPr id="33795" name="Resim Yer Tutucusu 4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698750"/>
            <a:ext cx="5189538" cy="415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5529739" y="1972432"/>
            <a:ext cx="3149886" cy="5004447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С 2005 года по настоящее время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Ekin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 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успешно лидирует в секторе отопления и охлаждения.</a:t>
            </a:r>
          </a:p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Положительная динамика- следствие накопленного опыта наших инженеров.</a:t>
            </a:r>
          </a:p>
          <a:p>
            <a:endParaRPr lang="ru-RU" sz="1400" dirty="0">
              <a:solidFill>
                <a:schemeClr val="tx1">
                  <a:lumMod val="75000"/>
                  <a:lumOff val="25000"/>
                </a:schemeClr>
              </a:solidFill>
              <a:latin typeface="Helvetica Light Normal Tr" pitchFamily="50" charset="-94"/>
            </a:endParaRPr>
          </a:p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С акцентом на удовлетворенность клиентов и мечтой стать лучшими в отрасли, мы всегда конкурировали с</a:t>
            </a:r>
          </a:p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собой и предпринимали твердые шаги</a:t>
            </a:r>
          </a:p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на пути к тому, чтобы стать превосходящей компанией.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Helvetica Light Normal Tr" pitchFamily="50" charset="-94"/>
            </a:endParaRPr>
          </a:p>
          <a:p>
            <a:endParaRPr lang="ru-RU" sz="1400" dirty="0">
              <a:solidFill>
                <a:schemeClr val="tx1">
                  <a:lumMod val="75000"/>
                  <a:lumOff val="25000"/>
                </a:schemeClr>
              </a:solidFill>
              <a:latin typeface="Helvetica Light Normal Tr" pitchFamily="50" charset="-94"/>
            </a:endParaRPr>
          </a:p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Стремление завоевать ведущие позиции на «рынке отопления и</a:t>
            </a:r>
          </a:p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охлаждения» исходило из искреннего желания достойно представить не только нашу компанию, но и нашу страну, именно по этой причине мы ведем свои дела под брендом “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MIT" (Made in Turkey).</a:t>
            </a:r>
          </a:p>
          <a:p>
            <a:endParaRPr lang="tr-TR" sz="1120" dirty="0">
              <a:solidFill>
                <a:schemeClr val="tx1">
                  <a:lumMod val="75000"/>
                  <a:lumOff val="25000"/>
                </a:schemeClr>
              </a:solidFill>
              <a:latin typeface="Helvetica Light Normal Tr" pitchFamily="50" charset="-94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833218" y="2597219"/>
            <a:ext cx="3149886" cy="3121367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С 2005 года мы отвечаем требованиям клиентов к продукции “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MIT" 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и с каждым годом поднимаем планку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 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адаптивности и качества все выше.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 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Мы также всегда работаем над новыми проектами и не отстаем от технологий последнего</a:t>
            </a:r>
          </a:p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поколения.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 </a:t>
            </a:r>
          </a:p>
          <a:p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 Light Normal Tr" pitchFamily="50" charset="-94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ru-RU" sz="1400" spc="-1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Применяя</a:t>
            </a:r>
            <a:r>
              <a:rPr lang="ru-RU" sz="1400" spc="-4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на</a:t>
            </a:r>
            <a:r>
              <a:rPr lang="ru-RU" sz="1400" spc="-3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spc="-2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практике</a:t>
            </a:r>
            <a:r>
              <a:rPr lang="ru-RU" sz="1400" spc="-5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знания</a:t>
            </a:r>
            <a:r>
              <a:rPr lang="ru-RU" sz="1400" spc="-4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spc="-5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и </a:t>
            </a:r>
            <a:r>
              <a:rPr lang="ru-RU" sz="1400" spc="-1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навыки</a:t>
            </a:r>
            <a:r>
              <a:rPr lang="ru-RU" sz="1400" spc="-4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наших</a:t>
            </a:r>
            <a:r>
              <a:rPr lang="ru-RU" sz="1400" spc="-4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инженеров,</a:t>
            </a:r>
            <a:r>
              <a:rPr lang="ru-RU" sz="1400" spc="-5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spc="-2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мы </a:t>
            </a:r>
            <a:r>
              <a:rPr lang="ru-RU" sz="1400" spc="-2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предоставляем</a:t>
            </a:r>
            <a:r>
              <a:rPr lang="ru-RU" sz="1400" spc="-4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лучшие</a:t>
            </a:r>
            <a:r>
              <a:rPr lang="ru-RU" sz="1400" spc="-1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решения </a:t>
            </a:r>
            <a:r>
              <a:rPr lang="ru-RU" sz="140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для</a:t>
            </a:r>
            <a:r>
              <a:rPr lang="ru-RU" sz="1400" spc="-15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наших</a:t>
            </a:r>
            <a:r>
              <a:rPr lang="ru-RU" sz="1400" spc="-4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Helvetica" pitchFamily="2" charset="0"/>
                <a:cs typeface="Microsoft Sans Serif"/>
              </a:rPr>
              <a:t>клиентов.</a:t>
            </a:r>
            <a:endParaRPr lang="ru-RU" sz="1400" dirty="0">
              <a:latin typeface="Helvetica" pitchFamily="2" charset="0"/>
              <a:cs typeface="Microsoft Sans Serif"/>
            </a:endParaRPr>
          </a:p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Helvetica Light Normal Tr" pitchFamily="50" charset="-94"/>
              </a:rPr>
              <a:t> </a:t>
            </a:r>
            <a:endParaRPr lang="tr-TR" sz="1400" dirty="0">
              <a:solidFill>
                <a:schemeClr val="tx1">
                  <a:lumMod val="75000"/>
                  <a:lumOff val="25000"/>
                </a:schemeClr>
              </a:solidFill>
              <a:latin typeface="Helvetica Light Normal Tr" pitchFamily="50" charset="-94"/>
            </a:endParaRPr>
          </a:p>
        </p:txBody>
      </p:sp>
      <p:sp>
        <p:nvSpPr>
          <p:cNvPr id="3379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33799" name="Title 1"/>
          <p:cNvSpPr txBox="1">
            <a:spLocks/>
          </p:cNvSpPr>
          <p:nvPr/>
        </p:nvSpPr>
        <p:spPr bwMode="auto">
          <a:xfrm>
            <a:off x="2599832" y="2206568"/>
            <a:ext cx="2533090" cy="424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60000"/>
              </a:lnSpc>
            </a:pPr>
            <a:endParaRPr lang="en-US" altLang="tr-TR" sz="4300" dirty="0">
              <a:solidFill>
                <a:schemeClr val="accent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33802" name="Freeform 423"/>
          <p:cNvSpPr>
            <a:spLocks/>
          </p:cNvSpPr>
          <p:nvPr/>
        </p:nvSpPr>
        <p:spPr bwMode="auto">
          <a:xfrm>
            <a:off x="4695825" y="2882900"/>
            <a:ext cx="268288" cy="498475"/>
          </a:xfrm>
          <a:custGeom>
            <a:avLst/>
            <a:gdLst>
              <a:gd name="T0" fmla="*/ 2147483647 w 78"/>
              <a:gd name="T1" fmla="*/ 2147483647 h 144"/>
              <a:gd name="T2" fmla="*/ 2147483647 w 78"/>
              <a:gd name="T3" fmla="*/ 2147483647 h 144"/>
              <a:gd name="T4" fmla="*/ 2147483647 w 78"/>
              <a:gd name="T5" fmla="*/ 2147483647 h 144"/>
              <a:gd name="T6" fmla="*/ 2147483647 w 78"/>
              <a:gd name="T7" fmla="*/ 2147483647 h 144"/>
              <a:gd name="T8" fmla="*/ 2147483647 w 78"/>
              <a:gd name="T9" fmla="*/ 2147483647 h 144"/>
              <a:gd name="T10" fmla="*/ 2147483647 w 78"/>
              <a:gd name="T11" fmla="*/ 2147483647 h 144"/>
              <a:gd name="T12" fmla="*/ 2147483647 w 78"/>
              <a:gd name="T13" fmla="*/ 2147483647 h 144"/>
              <a:gd name="T14" fmla="*/ 2147483647 w 78"/>
              <a:gd name="T15" fmla="*/ 2147483647 h 144"/>
              <a:gd name="T16" fmla="*/ 2147483647 w 78"/>
              <a:gd name="T17" fmla="*/ 2147483647 h 144"/>
              <a:gd name="T18" fmla="*/ 2147483647 w 78"/>
              <a:gd name="T19" fmla="*/ 2147483647 h 144"/>
              <a:gd name="T20" fmla="*/ 2147483647 w 78"/>
              <a:gd name="T21" fmla="*/ 2147483647 h 144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78" h="144">
                <a:moveTo>
                  <a:pt x="9" y="142"/>
                </a:moveTo>
                <a:cubicBezTo>
                  <a:pt x="8" y="143"/>
                  <a:pt x="6" y="144"/>
                  <a:pt x="5" y="144"/>
                </a:cubicBezTo>
                <a:cubicBezTo>
                  <a:pt x="4" y="144"/>
                  <a:pt x="2" y="143"/>
                  <a:pt x="1" y="142"/>
                </a:cubicBezTo>
                <a:cubicBezTo>
                  <a:pt x="0" y="140"/>
                  <a:pt x="0" y="137"/>
                  <a:pt x="1" y="135"/>
                </a:cubicBezTo>
                <a:cubicBezTo>
                  <a:pt x="65" y="72"/>
                  <a:pt x="65" y="72"/>
                  <a:pt x="65" y="72"/>
                </a:cubicBezTo>
                <a:cubicBezTo>
                  <a:pt x="1" y="9"/>
                  <a:pt x="1" y="9"/>
                  <a:pt x="1" y="9"/>
                </a:cubicBezTo>
                <a:cubicBezTo>
                  <a:pt x="0" y="7"/>
                  <a:pt x="0" y="3"/>
                  <a:pt x="1" y="1"/>
                </a:cubicBezTo>
                <a:cubicBezTo>
                  <a:pt x="3" y="0"/>
                  <a:pt x="7" y="0"/>
                  <a:pt x="9" y="1"/>
                </a:cubicBezTo>
                <a:cubicBezTo>
                  <a:pt x="76" y="68"/>
                  <a:pt x="76" y="68"/>
                  <a:pt x="76" y="68"/>
                </a:cubicBezTo>
                <a:cubicBezTo>
                  <a:pt x="78" y="70"/>
                  <a:pt x="78" y="74"/>
                  <a:pt x="76" y="76"/>
                </a:cubicBezTo>
                <a:lnTo>
                  <a:pt x="9" y="142"/>
                </a:lnTo>
                <a:close/>
              </a:path>
            </a:pathLst>
          </a:custGeom>
          <a:solidFill>
            <a:srgbClr val="2D86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tr-TR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1F12D4-BDEB-2645-951B-0FB8941717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804ADA-362B-8BB6-EE11-3DB223E27894}"/>
              </a:ext>
            </a:extLst>
          </p:cNvPr>
          <p:cNvSpPr txBox="1"/>
          <p:nvPr/>
        </p:nvSpPr>
        <p:spPr>
          <a:xfrm>
            <a:off x="1008682" y="4090668"/>
            <a:ext cx="6096000" cy="13362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ru-RU" sz="4000" b="1" spc="-10" dirty="0">
                <a:solidFill>
                  <a:srgbClr val="FFFFFF"/>
                </a:solidFill>
                <a:latin typeface="Palatino Linotype"/>
                <a:cs typeface="Palatino Linotype"/>
              </a:rPr>
              <a:t>‘ВРЕМЯ</a:t>
            </a:r>
            <a:endParaRPr lang="ru-RU" sz="4000" dirty="0">
              <a:latin typeface="Palatino Linotype"/>
              <a:cs typeface="Palatino Linotype"/>
            </a:endParaRPr>
          </a:p>
          <a:p>
            <a:pPr marL="174625">
              <a:lnSpc>
                <a:spcPct val="100000"/>
              </a:lnSpc>
              <a:spcBef>
                <a:spcPts val="65"/>
              </a:spcBef>
            </a:pPr>
            <a:r>
              <a:rPr lang="ru-RU" sz="4000" b="1" spc="-10" dirty="0">
                <a:solidFill>
                  <a:srgbClr val="FFFFFF"/>
                </a:solidFill>
                <a:latin typeface="Palatino Linotype"/>
                <a:cs typeface="Palatino Linotype"/>
              </a:rPr>
              <a:t>ПЕРЕМЕН’</a:t>
            </a:r>
            <a:endParaRPr lang="ru-RU" sz="4000" dirty="0">
              <a:latin typeface="Palatino Linotype"/>
              <a:cs typeface="Palatino Linotype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703574"/>
            <a:ext cx="5189219" cy="41544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31570" y="6411874"/>
            <a:ext cx="154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www.ekinendustriyel.com</a:t>
            </a:r>
            <a:endParaRPr sz="1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546597" y="2530157"/>
            <a:ext cx="2219325" cy="179768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00" b="1" spc="100" dirty="0">
                <a:solidFill>
                  <a:srgbClr val="F44235"/>
                </a:solidFill>
                <a:latin typeface="Arial"/>
                <a:cs typeface="Arial"/>
              </a:rPr>
              <a:t>Миссия</a:t>
            </a:r>
            <a:endParaRPr sz="1500" dirty="0">
              <a:latin typeface="Arial"/>
              <a:cs typeface="Arial"/>
            </a:endParaRPr>
          </a:p>
          <a:p>
            <a:pPr marL="12700" marR="95250">
              <a:lnSpc>
                <a:spcPts val="2000"/>
              </a:lnSpc>
              <a:spcBef>
                <a:spcPts val="35"/>
              </a:spcBef>
            </a:pP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В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рамках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гуманитарных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и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моральных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ценностей,</a:t>
            </a:r>
            <a:endParaRPr sz="1400" dirty="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95"/>
              </a:spcBef>
            </a:pP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эффективно</a:t>
            </a:r>
            <a:r>
              <a:rPr sz="1400" spc="-7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использовать</a:t>
            </a:r>
            <a:endParaRPr sz="1400" dirty="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наши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ресурсы,</a:t>
            </a:r>
            <a:r>
              <a:rPr sz="1400" spc="-6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чтобы</a:t>
            </a:r>
            <a:endParaRPr sz="1400" dirty="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принести</a:t>
            </a:r>
            <a:r>
              <a:rPr sz="1400" spc="-5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пользу</a:t>
            </a:r>
            <a:r>
              <a:rPr sz="1400" spc="-6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всем</a:t>
            </a:r>
            <a:endParaRPr sz="1400" dirty="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310"/>
              </a:spcBef>
            </a:pP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заинтересованным</a:t>
            </a:r>
            <a:r>
              <a:rPr sz="1400" spc="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лицам.</a:t>
            </a:r>
            <a:endParaRPr sz="1400" dirty="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46597" y="4868763"/>
            <a:ext cx="2334260" cy="971550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1500" b="1" spc="110" dirty="0">
                <a:solidFill>
                  <a:srgbClr val="F44235"/>
                </a:solidFill>
                <a:latin typeface="Arial"/>
                <a:cs typeface="Arial"/>
              </a:rPr>
              <a:t>Видение</a:t>
            </a:r>
            <a:endParaRPr sz="15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295"/>
              </a:spcBef>
            </a:pPr>
            <a:r>
              <a:rPr sz="1400" spc="-55" dirty="0">
                <a:solidFill>
                  <a:srgbClr val="5A5C5A"/>
                </a:solidFill>
                <a:latin typeface="Microsoft Sans Serif"/>
                <a:cs typeface="Microsoft Sans Serif"/>
              </a:rPr>
              <a:t>Показать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MIT</a:t>
            </a:r>
            <a:r>
              <a:rPr sz="1400" spc="-6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ведущим</a:t>
            </a:r>
            <a:r>
              <a:rPr sz="1400" spc="1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и 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надежным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брендом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во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всех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областях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деятельности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Ekin.</a:t>
            </a:r>
            <a:endParaRPr sz="1400" dirty="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00364" y="2556770"/>
            <a:ext cx="2779395" cy="116205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1500" b="1" spc="65" dirty="0">
                <a:solidFill>
                  <a:srgbClr val="F44235"/>
                </a:solidFill>
                <a:latin typeface="Arial"/>
                <a:cs typeface="Arial"/>
              </a:rPr>
              <a:t>Политика</a:t>
            </a:r>
            <a:r>
              <a:rPr sz="1500" b="1" spc="260" dirty="0">
                <a:solidFill>
                  <a:srgbClr val="F44235"/>
                </a:solidFill>
                <a:latin typeface="Arial"/>
                <a:cs typeface="Arial"/>
              </a:rPr>
              <a:t> </a:t>
            </a:r>
            <a:r>
              <a:rPr sz="1500" b="1" spc="55" dirty="0">
                <a:solidFill>
                  <a:srgbClr val="F44235"/>
                </a:solidFill>
                <a:latin typeface="Arial"/>
                <a:cs typeface="Arial"/>
              </a:rPr>
              <a:t>качества:</a:t>
            </a:r>
            <a:endParaRPr sz="15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210"/>
              </a:spcBef>
            </a:pP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Производить</a:t>
            </a:r>
            <a:r>
              <a:rPr sz="1400" spc="-7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продукт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в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соответствии </a:t>
            </a: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с</a:t>
            </a:r>
            <a:r>
              <a:rPr sz="1400" spc="-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международными стандартами,</a:t>
            </a:r>
            <a:r>
              <a:rPr sz="1400" spc="-7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без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нанесения</a:t>
            </a:r>
            <a:endParaRPr sz="1400" dirty="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ущерба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качеству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продукции.</a:t>
            </a:r>
            <a:endParaRPr sz="1400" dirty="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21954" y="3974719"/>
            <a:ext cx="3072130" cy="27044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295910">
              <a:lnSpc>
                <a:spcPct val="124800"/>
              </a:lnSpc>
              <a:spcBef>
                <a:spcPts val="70"/>
              </a:spcBef>
            </a:pPr>
            <a:r>
              <a:rPr sz="1500" b="1" spc="90" dirty="0">
                <a:solidFill>
                  <a:srgbClr val="F44235"/>
                </a:solidFill>
                <a:latin typeface="Arial"/>
                <a:cs typeface="Arial"/>
              </a:rPr>
              <a:t>Политика</a:t>
            </a:r>
            <a:r>
              <a:rPr sz="1500" b="1" spc="254" dirty="0">
                <a:solidFill>
                  <a:srgbClr val="F44235"/>
                </a:solidFill>
                <a:latin typeface="Arial"/>
                <a:cs typeface="Arial"/>
              </a:rPr>
              <a:t> </a:t>
            </a:r>
            <a:r>
              <a:rPr sz="1500" b="1" spc="85" dirty="0">
                <a:solidFill>
                  <a:srgbClr val="F44235"/>
                </a:solidFill>
                <a:latin typeface="Arial"/>
                <a:cs typeface="Arial"/>
              </a:rPr>
              <a:t>охраны</a:t>
            </a:r>
            <a:r>
              <a:rPr sz="1500" b="1" spc="210" dirty="0">
                <a:solidFill>
                  <a:srgbClr val="F44235"/>
                </a:solidFill>
                <a:latin typeface="Arial"/>
                <a:cs typeface="Arial"/>
              </a:rPr>
              <a:t> </a:t>
            </a:r>
            <a:r>
              <a:rPr sz="1500" b="1" spc="65" dirty="0">
                <a:solidFill>
                  <a:srgbClr val="F44235"/>
                </a:solidFill>
                <a:latin typeface="Arial"/>
                <a:cs typeface="Arial"/>
              </a:rPr>
              <a:t>труда</a:t>
            </a:r>
            <a:r>
              <a:rPr sz="1500" b="1" spc="290" dirty="0">
                <a:solidFill>
                  <a:srgbClr val="F44235"/>
                </a:solidFill>
                <a:latin typeface="Arial"/>
                <a:cs typeface="Arial"/>
              </a:rPr>
              <a:t> </a:t>
            </a:r>
            <a:r>
              <a:rPr sz="1500" b="1" spc="-50" dirty="0">
                <a:solidFill>
                  <a:srgbClr val="F44235"/>
                </a:solidFill>
                <a:latin typeface="Arial"/>
                <a:cs typeface="Arial"/>
              </a:rPr>
              <a:t>и </a:t>
            </a:r>
            <a:r>
              <a:rPr sz="1500" b="1" spc="85" dirty="0">
                <a:solidFill>
                  <a:srgbClr val="F44235"/>
                </a:solidFill>
                <a:latin typeface="Arial"/>
                <a:cs typeface="Arial"/>
              </a:rPr>
              <a:t>техники</a:t>
            </a:r>
            <a:r>
              <a:rPr sz="1500" b="1" spc="265" dirty="0">
                <a:solidFill>
                  <a:srgbClr val="F44235"/>
                </a:solidFill>
                <a:latin typeface="Arial"/>
                <a:cs typeface="Arial"/>
              </a:rPr>
              <a:t> </a:t>
            </a:r>
            <a:r>
              <a:rPr sz="1500" b="1" spc="85" dirty="0">
                <a:solidFill>
                  <a:srgbClr val="F44235"/>
                </a:solidFill>
                <a:latin typeface="Arial"/>
                <a:cs typeface="Arial"/>
              </a:rPr>
              <a:t>безопасности: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Наша</a:t>
            </a:r>
            <a:r>
              <a:rPr sz="1400" spc="-6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политика 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направлена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на 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создание 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здоровой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и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безопасной</a:t>
            </a:r>
            <a:endParaRPr sz="1400" dirty="0">
              <a:latin typeface="Microsoft Sans Serif"/>
              <a:cs typeface="Microsoft Sans Serif"/>
            </a:endParaRPr>
          </a:p>
          <a:p>
            <a:pPr marL="12700" marR="5080">
              <a:lnSpc>
                <a:spcPct val="122900"/>
              </a:lnSpc>
            </a:pP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рабочей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среды </a:t>
            </a: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в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системе 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управления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путем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соблюдения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национальных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и 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международных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правовых</a:t>
            </a:r>
            <a:r>
              <a:rPr sz="1400" spc="-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норм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и</a:t>
            </a:r>
            <a:endParaRPr sz="1400" dirty="0">
              <a:latin typeface="Microsoft Sans Serif"/>
              <a:cs typeface="Microsoft Sans Serif"/>
            </a:endParaRPr>
          </a:p>
          <a:p>
            <a:pPr marL="12700" marR="124460">
              <a:lnSpc>
                <a:spcPct val="122900"/>
              </a:lnSpc>
              <a:spcBef>
                <a:spcPts val="15"/>
              </a:spcBef>
            </a:pP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правил 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обеспечения,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базирующихся </a:t>
            </a: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на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постоянном </a:t>
            </a:r>
            <a:r>
              <a:rPr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развитии,</a:t>
            </a:r>
            <a:r>
              <a:rPr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гигиене </a:t>
            </a:r>
            <a:r>
              <a:rPr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труда</a:t>
            </a:r>
            <a:r>
              <a:rPr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и</a:t>
            </a:r>
            <a:r>
              <a:rPr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безопасности.</a:t>
            </a:r>
            <a:endParaRPr sz="1400" dirty="0">
              <a:latin typeface="Microsoft Sans Serif"/>
              <a:cs typeface="Microsoft Sans Serif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01089" y="2883407"/>
            <a:ext cx="3861435" cy="2972435"/>
            <a:chOff x="1101089" y="2883407"/>
            <a:chExt cx="3861435" cy="2972435"/>
          </a:xfrm>
        </p:grpSpPr>
        <p:sp>
          <p:nvSpPr>
            <p:cNvPr id="9" name="object 9"/>
            <p:cNvSpPr/>
            <p:nvPr/>
          </p:nvSpPr>
          <p:spPr>
            <a:xfrm>
              <a:off x="4695443" y="2883407"/>
              <a:ext cx="266700" cy="498475"/>
            </a:xfrm>
            <a:custGeom>
              <a:avLst/>
              <a:gdLst/>
              <a:ahLst/>
              <a:cxnLst/>
              <a:rect l="l" t="t" r="r" b="b"/>
              <a:pathLst>
                <a:path w="266700" h="498475">
                  <a:moveTo>
                    <a:pt x="17144" y="0"/>
                  </a:moveTo>
                  <a:lnTo>
                    <a:pt x="9651" y="634"/>
                  </a:lnTo>
                  <a:lnTo>
                    <a:pt x="3428" y="2539"/>
                  </a:lnTo>
                  <a:lnTo>
                    <a:pt x="1523" y="8889"/>
                  </a:lnTo>
                  <a:lnTo>
                    <a:pt x="888" y="16509"/>
                  </a:lnTo>
                  <a:lnTo>
                    <a:pt x="1523" y="24002"/>
                  </a:lnTo>
                  <a:lnTo>
                    <a:pt x="3428" y="30352"/>
                  </a:lnTo>
                  <a:lnTo>
                    <a:pt x="223519" y="248665"/>
                  </a:lnTo>
                  <a:lnTo>
                    <a:pt x="3428" y="466978"/>
                  </a:lnTo>
                  <a:lnTo>
                    <a:pt x="0" y="473837"/>
                  </a:lnTo>
                  <a:lnTo>
                    <a:pt x="0" y="484250"/>
                  </a:lnTo>
                  <a:lnTo>
                    <a:pt x="3428" y="491236"/>
                  </a:lnTo>
                  <a:lnTo>
                    <a:pt x="6857" y="494664"/>
                  </a:lnTo>
                  <a:lnTo>
                    <a:pt x="13715" y="498093"/>
                  </a:lnTo>
                  <a:lnTo>
                    <a:pt x="20573" y="498093"/>
                  </a:lnTo>
                  <a:lnTo>
                    <a:pt x="27558" y="494664"/>
                  </a:lnTo>
                  <a:lnTo>
                    <a:pt x="261365" y="262508"/>
                  </a:lnTo>
                  <a:lnTo>
                    <a:pt x="265302" y="256158"/>
                  </a:lnTo>
                  <a:lnTo>
                    <a:pt x="266572" y="248665"/>
                  </a:lnTo>
                  <a:lnTo>
                    <a:pt x="265302" y="241045"/>
                  </a:lnTo>
                  <a:lnTo>
                    <a:pt x="261365" y="234822"/>
                  </a:lnTo>
                  <a:lnTo>
                    <a:pt x="30987" y="2539"/>
                  </a:lnTo>
                  <a:lnTo>
                    <a:pt x="24764" y="634"/>
                  </a:lnTo>
                  <a:lnTo>
                    <a:pt x="17144" y="0"/>
                  </a:lnTo>
                  <a:close/>
                </a:path>
              </a:pathLst>
            </a:custGeom>
            <a:solidFill>
              <a:srgbClr val="2C858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101089" y="5308853"/>
              <a:ext cx="46990" cy="0"/>
            </a:xfrm>
            <a:custGeom>
              <a:avLst/>
              <a:gdLst/>
              <a:ahLst/>
              <a:cxnLst/>
              <a:rect l="l" t="t" r="r" b="b"/>
              <a:pathLst>
                <a:path w="46990">
                  <a:moveTo>
                    <a:pt x="0" y="0"/>
                  </a:moveTo>
                  <a:lnTo>
                    <a:pt x="46824" y="0"/>
                  </a:lnTo>
                </a:path>
              </a:pathLst>
            </a:custGeom>
            <a:ln w="26606">
              <a:solidFill>
                <a:srgbClr val="33858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608069" y="5842253"/>
              <a:ext cx="269875" cy="0"/>
            </a:xfrm>
            <a:custGeom>
              <a:avLst/>
              <a:gdLst/>
              <a:ahLst/>
              <a:cxnLst/>
              <a:rect l="l" t="t" r="r" b="b"/>
              <a:pathLst>
                <a:path w="269875">
                  <a:moveTo>
                    <a:pt x="0" y="0"/>
                  </a:moveTo>
                  <a:lnTo>
                    <a:pt x="33146" y="0"/>
                  </a:lnTo>
                </a:path>
                <a:path w="269875">
                  <a:moveTo>
                    <a:pt x="118871" y="0"/>
                  </a:moveTo>
                  <a:lnTo>
                    <a:pt x="150494" y="0"/>
                  </a:lnTo>
                </a:path>
                <a:path w="269875">
                  <a:moveTo>
                    <a:pt x="236219" y="0"/>
                  </a:moveTo>
                  <a:lnTo>
                    <a:pt x="269366" y="0"/>
                  </a:lnTo>
                </a:path>
              </a:pathLst>
            </a:custGeom>
            <a:ln w="26564">
              <a:solidFill>
                <a:srgbClr val="33858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842004" y="5490950"/>
              <a:ext cx="36195" cy="27940"/>
            </a:xfrm>
            <a:custGeom>
              <a:avLst/>
              <a:gdLst/>
              <a:ahLst/>
              <a:cxnLst/>
              <a:rect l="l" t="t" r="r" b="b"/>
              <a:pathLst>
                <a:path w="36195" h="27939">
                  <a:moveTo>
                    <a:pt x="36170" y="0"/>
                  </a:moveTo>
                  <a:lnTo>
                    <a:pt x="0" y="0"/>
                  </a:lnTo>
                  <a:lnTo>
                    <a:pt x="0" y="27326"/>
                  </a:lnTo>
                  <a:lnTo>
                    <a:pt x="36170" y="27326"/>
                  </a:lnTo>
                  <a:lnTo>
                    <a:pt x="36170" y="0"/>
                  </a:lnTo>
                  <a:close/>
                </a:path>
              </a:pathLst>
            </a:custGeom>
            <a:solidFill>
              <a:srgbClr val="33858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310997" y="1890217"/>
            <a:ext cx="474218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859914" algn="l"/>
              </a:tabLst>
            </a:pPr>
            <a:r>
              <a:rPr sz="4400" spc="215" dirty="0">
                <a:solidFill>
                  <a:srgbClr val="F44235"/>
                </a:solidFill>
              </a:rPr>
              <a:t>Наша</a:t>
            </a:r>
            <a:r>
              <a:rPr sz="4400" dirty="0">
                <a:solidFill>
                  <a:srgbClr val="F44235"/>
                </a:solidFill>
              </a:rPr>
              <a:t>	</a:t>
            </a:r>
            <a:r>
              <a:rPr sz="4400" spc="254" dirty="0">
                <a:solidFill>
                  <a:srgbClr val="F44235"/>
                </a:solidFill>
              </a:rPr>
              <a:t>политика</a:t>
            </a:r>
            <a:endParaRPr sz="4400" dirty="0"/>
          </a:p>
        </p:txBody>
      </p:sp>
      <p:sp>
        <p:nvSpPr>
          <p:cNvPr id="15" name="object 15"/>
          <p:cNvSpPr txBox="1"/>
          <p:nvPr/>
        </p:nvSpPr>
        <p:spPr>
          <a:xfrm>
            <a:off x="231140" y="3807028"/>
            <a:ext cx="4730115" cy="14820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550" dirty="0">
                <a:solidFill>
                  <a:srgbClr val="FFFFFF"/>
                </a:solidFill>
                <a:latin typeface="Cambria"/>
                <a:cs typeface="Cambria"/>
              </a:rPr>
              <a:t>ПРОФЕССИОНАЛИЗМ</a:t>
            </a:r>
            <a:endParaRPr sz="2800" dirty="0">
              <a:latin typeface="Cambria"/>
              <a:cs typeface="Cambria"/>
            </a:endParaRPr>
          </a:p>
          <a:p>
            <a:pPr marR="372110" algn="ctr">
              <a:lnSpc>
                <a:spcPts val="4290"/>
              </a:lnSpc>
              <a:spcBef>
                <a:spcPts val="10"/>
              </a:spcBef>
            </a:pPr>
            <a:r>
              <a:rPr sz="3600" b="1" spc="555" dirty="0">
                <a:solidFill>
                  <a:srgbClr val="FFFFFF"/>
                </a:solidFill>
                <a:latin typeface="Cambria"/>
                <a:cs typeface="Cambria"/>
              </a:rPr>
              <a:t>ЗНАНИЕ</a:t>
            </a:r>
            <a:endParaRPr sz="3600" dirty="0">
              <a:latin typeface="Cambria"/>
              <a:cs typeface="Cambria"/>
            </a:endParaRPr>
          </a:p>
          <a:p>
            <a:pPr marR="434975" algn="ctr">
              <a:lnSpc>
                <a:spcPts val="3810"/>
              </a:lnSpc>
            </a:pPr>
            <a:r>
              <a:rPr sz="3200" b="1" spc="465" dirty="0">
                <a:solidFill>
                  <a:srgbClr val="FFFFFF"/>
                </a:solidFill>
                <a:latin typeface="Cambria"/>
                <a:cs typeface="Cambria"/>
              </a:rPr>
              <a:t>ОПЫТ</a:t>
            </a:r>
            <a:endParaRPr sz="3200" dirty="0">
              <a:latin typeface="Cambria"/>
              <a:cs typeface="Cambria"/>
            </a:endParaRPr>
          </a:p>
        </p:txBody>
      </p:sp>
      <p:pic>
        <p:nvPicPr>
          <p:cNvPr id="18" name="Picture 10">
            <a:extLst>
              <a:ext uri="{FF2B5EF4-FFF2-40B4-BE49-F238E27FC236}">
                <a16:creationId xmlns:a16="http://schemas.microsoft.com/office/drawing/2014/main" id="{DD49F03C-5CE5-1C61-160A-FDA34D1B24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75113" y="776401"/>
            <a:ext cx="877918" cy="285323"/>
          </a:xfrm>
          <a:prstGeom prst="rect">
            <a:avLst/>
          </a:prstGeom>
        </p:spPr>
      </p:pic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126FAF8A-1468-8FFF-8D35-D30190331A41}"/>
              </a:ext>
            </a:extLst>
          </p:cNvPr>
          <p:cNvSpPr/>
          <p:nvPr/>
        </p:nvSpPr>
        <p:spPr>
          <a:xfrm>
            <a:off x="841248" y="512064"/>
            <a:ext cx="975360" cy="2194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TR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Resim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773113" y="9239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НАШИ ПЛОЩАДКИ</a:t>
            </a:r>
            <a:endParaRPr lang="en-US" altLang="tr-TR" sz="48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0520487-355A-B940-9F04-AB70AB083E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7" name="Resim Yer Tutucusu 4">
            <a:extLst>
              <a:ext uri="{FF2B5EF4-FFF2-40B4-BE49-F238E27FC236}">
                <a16:creationId xmlns:a16="http://schemas.microsoft.com/office/drawing/2014/main" id="{AC42DC4D-DA1C-254E-B973-4484933B8F3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183187" y="2809082"/>
            <a:ext cx="6284913" cy="4049712"/>
          </a:xfrm>
          <a:custGeom>
            <a:avLst/>
            <a:gdLst/>
            <a:ahLst/>
            <a:cxnLst/>
            <a:rect l="l" t="t" r="r" b="b"/>
            <a:pathLst>
              <a:path w="6284005" h="4050086"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4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4" y="844716"/>
                  <a:pt x="1548822" y="831075"/>
                  <a:pt x="1485862" y="831075"/>
                </a:cubicBezTo>
                <a:close/>
                <a:moveTo>
                  <a:pt x="4709998" y="0"/>
                </a:moveTo>
                <a:cubicBezTo>
                  <a:pt x="5150719" y="0"/>
                  <a:pt x="5502247" y="97588"/>
                  <a:pt x="5764582" y="292765"/>
                </a:cubicBezTo>
                <a:cubicBezTo>
                  <a:pt x="6026917" y="487942"/>
                  <a:pt x="6158083" y="766016"/>
                  <a:pt x="6158083" y="1126988"/>
                </a:cubicBezTo>
                <a:cubicBezTo>
                  <a:pt x="6158083" y="1513145"/>
                  <a:pt x="5944019" y="1800663"/>
                  <a:pt x="5515889" y="1989544"/>
                </a:cubicBezTo>
                <a:lnTo>
                  <a:pt x="5515889" y="2014728"/>
                </a:lnTo>
                <a:cubicBezTo>
                  <a:pt x="5742545" y="2086083"/>
                  <a:pt x="5927229" y="2200461"/>
                  <a:pt x="6069939" y="2357861"/>
                </a:cubicBezTo>
                <a:cubicBezTo>
                  <a:pt x="6212649" y="2515262"/>
                  <a:pt x="6284005" y="2719883"/>
                  <a:pt x="6284005" y="2971724"/>
                </a:cubicBezTo>
                <a:cubicBezTo>
                  <a:pt x="6284005" y="3160605"/>
                  <a:pt x="6242030" y="3327449"/>
                  <a:pt x="6158083" y="3472258"/>
                </a:cubicBezTo>
                <a:cubicBezTo>
                  <a:pt x="6074137" y="3617067"/>
                  <a:pt x="5961858" y="3739839"/>
                  <a:pt x="5821247" y="3840576"/>
                </a:cubicBezTo>
                <a:cubicBezTo>
                  <a:pt x="5715788" y="3916128"/>
                  <a:pt x="5596754" y="3977514"/>
                  <a:pt x="5464143" y="4024734"/>
                </a:cubicBezTo>
                <a:lnTo>
                  <a:pt x="5382336" y="4050086"/>
                </a:lnTo>
                <a:lnTo>
                  <a:pt x="4054914" y="4050086"/>
                </a:lnTo>
                <a:lnTo>
                  <a:pt x="3891515" y="3991680"/>
                </a:lnTo>
                <a:cubicBezTo>
                  <a:pt x="3656463" y="3890943"/>
                  <a:pt x="3463385" y="3752431"/>
                  <a:pt x="3312281" y="3576142"/>
                </a:cubicBezTo>
                <a:lnTo>
                  <a:pt x="3803371" y="2896172"/>
                </a:lnTo>
                <a:cubicBezTo>
                  <a:pt x="3925093" y="3009500"/>
                  <a:pt x="4056261" y="3100792"/>
                  <a:pt x="4196872" y="3170049"/>
                </a:cubicBezTo>
                <a:cubicBezTo>
                  <a:pt x="4337483" y="3239305"/>
                  <a:pt x="4479144" y="3273933"/>
                  <a:pt x="4621853" y="3273933"/>
                </a:cubicBezTo>
                <a:cubicBezTo>
                  <a:pt x="4798142" y="3273933"/>
                  <a:pt x="4938753" y="3242453"/>
                  <a:pt x="5043687" y="3179493"/>
                </a:cubicBezTo>
                <a:cubicBezTo>
                  <a:pt x="5148621" y="3116533"/>
                  <a:pt x="5201088" y="3022092"/>
                  <a:pt x="5201088" y="2896172"/>
                </a:cubicBezTo>
                <a:cubicBezTo>
                  <a:pt x="5201088" y="2820619"/>
                  <a:pt x="5188495" y="2753462"/>
                  <a:pt x="5163312" y="2694699"/>
                </a:cubicBezTo>
                <a:cubicBezTo>
                  <a:pt x="5138128" y="2635936"/>
                  <a:pt x="5089858" y="2585568"/>
                  <a:pt x="5018503" y="2543594"/>
                </a:cubicBezTo>
                <a:cubicBezTo>
                  <a:pt x="4947148" y="2501621"/>
                  <a:pt x="4846412" y="2470140"/>
                  <a:pt x="4716293" y="2449154"/>
                </a:cubicBezTo>
                <a:cubicBezTo>
                  <a:pt x="4586176" y="2428167"/>
                  <a:pt x="4416183" y="2417674"/>
                  <a:pt x="4206316" y="2417674"/>
                </a:cubicBezTo>
                <a:lnTo>
                  <a:pt x="4206316" y="1662151"/>
                </a:lnTo>
                <a:cubicBezTo>
                  <a:pt x="4374210" y="1662151"/>
                  <a:pt x="4513772" y="1651657"/>
                  <a:pt x="4625001" y="1630670"/>
                </a:cubicBezTo>
                <a:cubicBezTo>
                  <a:pt x="4736231" y="1609683"/>
                  <a:pt x="4825425" y="1579253"/>
                  <a:pt x="4892583" y="1539378"/>
                </a:cubicBezTo>
                <a:cubicBezTo>
                  <a:pt x="4959740" y="1499503"/>
                  <a:pt x="5006961" y="1452283"/>
                  <a:pt x="5034243" y="1397717"/>
                </a:cubicBezTo>
                <a:cubicBezTo>
                  <a:pt x="5061526" y="1343152"/>
                  <a:pt x="5075167" y="1280192"/>
                  <a:pt x="5075167" y="1208837"/>
                </a:cubicBezTo>
                <a:cubicBezTo>
                  <a:pt x="5075167" y="965391"/>
                  <a:pt x="4936655" y="843667"/>
                  <a:pt x="4659629" y="843667"/>
                </a:cubicBezTo>
                <a:cubicBezTo>
                  <a:pt x="4525315" y="843667"/>
                  <a:pt x="4405691" y="870950"/>
                  <a:pt x="4300757" y="925516"/>
                </a:cubicBezTo>
                <a:cubicBezTo>
                  <a:pt x="4195823" y="980081"/>
                  <a:pt x="4080395" y="1061929"/>
                  <a:pt x="3954475" y="1171061"/>
                </a:cubicBezTo>
                <a:lnTo>
                  <a:pt x="3413017" y="516274"/>
                </a:lnTo>
                <a:cubicBezTo>
                  <a:pt x="3610292" y="352577"/>
                  <a:pt x="3813864" y="225607"/>
                  <a:pt x="4023731" y="135365"/>
                </a:cubicBezTo>
                <a:cubicBezTo>
                  <a:pt x="4233599" y="45122"/>
                  <a:pt x="4462355" y="0"/>
                  <a:pt x="4709998" y="0"/>
                </a:cubicBez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86066" y="4050086"/>
                </a:lnTo>
                <a:lnTo>
                  <a:pt x="981802" y="4050086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2" y="0"/>
                  <a:pt x="148586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075119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574DE4A-F497-6841-8A01-C2E04F881E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1172"/>
            <a:ext cx="12189541" cy="68556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DBD3BAA-B1E7-1047-A361-0521EAC9CC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6429" y="176577"/>
            <a:ext cx="2073728" cy="82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0583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574DE4A-F497-6841-8A01-C2E04F881E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89540" cy="68579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8EA6AF-9368-3B42-95AE-6A92C50101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6429" y="196718"/>
            <a:ext cx="2073728" cy="78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501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C6086C4-A7CC-4242-A371-330E228572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459" y="692"/>
            <a:ext cx="12187080" cy="68566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64C61F-0F44-DD4B-A177-B51DB491C1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40266" y="196718"/>
            <a:ext cx="2026054" cy="78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974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2F2F2">
            <a:alpha val="130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63127"/>
            <a:ext cx="12171163" cy="6853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292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3F177A-36A6-B446-B475-B7C8D40763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1181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5860"/>
            <a:ext cx="12171163" cy="68462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AD56C9-B5BA-3044-817A-9C01482662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C35513-AAB4-F140-861B-23D2DA2AB9A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73529" y="5760949"/>
            <a:ext cx="2073728" cy="82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8174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AD56C9-B5BA-3044-817A-9C01482662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0778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CDDAE4-A4FF-2149-AC09-8A6F0C8F22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0575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CE8E17-31CB-E44B-96A0-463CCCADCC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9341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4B03345-5861-2043-AC5C-B0F45DA976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3554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710D9A-E9B3-6D46-BB3F-782AE28A38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6771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836A5D-92F8-2444-8215-B7751CA3C7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1396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836A5D-92F8-2444-8215-B7751CA3C7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0488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8" name="TextBox 36"/>
          <p:cNvSpPr txBox="1">
            <a:spLocks noChangeArrowheads="1"/>
          </p:cNvSpPr>
          <p:nvPr/>
        </p:nvSpPr>
        <p:spPr bwMode="auto">
          <a:xfrm>
            <a:off x="3578834" y="2843213"/>
            <a:ext cx="1782762" cy="221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lnSpc>
                <a:spcPct val="70000"/>
              </a:lnSpc>
            </a:pPr>
            <a:r>
              <a:rPr lang="tr-TR" altLang="tr-TR" sz="1200" dirty="0">
                <a:solidFill>
                  <a:schemeClr val="bg1"/>
                </a:solidFill>
                <a:latin typeface="Helvetica Cond Normal Tr" pitchFamily="50" charset="-94"/>
              </a:rPr>
              <a:t>Düz Girişli İstasyonlar</a:t>
            </a:r>
            <a:endParaRPr lang="en-US" altLang="tr-TR" sz="1200" dirty="0">
              <a:solidFill>
                <a:schemeClr val="bg1"/>
              </a:solidFill>
              <a:latin typeface="Helvetica Cond Normal Tr" pitchFamily="50" charset="-94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AC797B-5645-5140-9DD1-7128FE2818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6429" y="176577"/>
            <a:ext cx="2073728" cy="82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6272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yasemintakmaz\Desktop\Ekin logo beyaz.pn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2813" y="529183"/>
            <a:ext cx="1922246" cy="28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AB11CFA-E139-104C-BE9A-1E3EAB232E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AD2FBD-36BB-F54C-AFAF-59C666DF4C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16429" y="176577"/>
            <a:ext cx="2073728" cy="82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9362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17665"/>
            <a:ext cx="12171163" cy="6853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310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021730-038D-064B-B4C4-F746F9C8AF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2081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F3A4FA6-0793-924D-80A7-FF13D633E4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3965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5859"/>
            <a:ext cx="12171162" cy="684627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F3A4FA6-0793-924D-80A7-FF13D633E4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9795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808F7BD-35CA-BD49-9CDC-88618E9316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79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3531D56-B37B-7E4C-862E-D29C9D0D48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6429" y="196718"/>
            <a:ext cx="2073728" cy="78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281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8" name="TextBox 36"/>
          <p:cNvSpPr txBox="1">
            <a:spLocks noChangeArrowheads="1"/>
          </p:cNvSpPr>
          <p:nvPr/>
        </p:nvSpPr>
        <p:spPr bwMode="auto">
          <a:xfrm>
            <a:off x="3578834" y="2843213"/>
            <a:ext cx="1782762" cy="221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lnSpc>
                <a:spcPct val="70000"/>
              </a:lnSpc>
            </a:pPr>
            <a:r>
              <a:rPr lang="tr-TR" altLang="tr-TR" sz="1200" dirty="0">
                <a:solidFill>
                  <a:schemeClr val="bg1"/>
                </a:solidFill>
                <a:latin typeface="Helvetica Cond Normal Tr" pitchFamily="50" charset="-94"/>
              </a:rPr>
              <a:t>Düz Girişli İstasyonlar</a:t>
            </a:r>
            <a:endParaRPr lang="en-US" altLang="tr-TR" sz="1200" dirty="0">
              <a:solidFill>
                <a:schemeClr val="bg1"/>
              </a:solidFill>
              <a:latin typeface="Helvetica Cond Normal Tr" pitchFamily="50" charset="-9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8AD7EF-BEAC-1D4F-80D9-1097DA1E2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E55AE5E-9453-7340-B481-833CB2E9E1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6429" y="196718"/>
            <a:ext cx="2073728" cy="78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5344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4504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797" y="691"/>
            <a:ext cx="12176404" cy="685661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492173-D2A7-AA46-94B2-5EB1E4E7C8D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823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797" y="691"/>
            <a:ext cx="12176404" cy="685661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8B2B2C-710D-1B40-8FED-0E0CC2335A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7146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797" y="4385"/>
            <a:ext cx="12176404" cy="684922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8B2B2C-710D-1B40-8FED-0E0CC2335A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8085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458" y="691"/>
            <a:ext cx="12187081" cy="68566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7F0892-238D-7A48-8EBA-E77DF7203B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40266" y="196718"/>
            <a:ext cx="2026054" cy="78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412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2FFEA6-A517-334F-99BD-9D91B58094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40266" y="196718"/>
            <a:ext cx="2026054" cy="78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7715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/>
          <p:cNvSpPr txBox="1">
            <a:spLocks/>
          </p:cNvSpPr>
          <p:nvPr/>
        </p:nvSpPr>
        <p:spPr bwMode="auto">
          <a:xfrm>
            <a:off x="874713" y="3535363"/>
            <a:ext cx="4456112" cy="53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endParaRPr lang="tr-TR" sz="2000" dirty="0">
              <a:solidFill>
                <a:schemeClr val="tx1">
                  <a:lumMod val="50000"/>
                  <a:lumOff val="50000"/>
                </a:schemeClr>
              </a:solidFill>
              <a:latin typeface="Helvetica Black Tr" pitchFamily="50" charset="-94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2965D74-FAD6-BA47-B327-4F50A460BC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40266" y="196718"/>
            <a:ext cx="2026054" cy="78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283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2167"/>
            <a:ext cx="12171163" cy="6853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2807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798" y="691"/>
            <a:ext cx="12176402" cy="68566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86D975-C0DB-D74C-BB9C-88C3F79368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3753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ikdörtgen 14"/>
          <p:cNvSpPr/>
          <p:nvPr/>
        </p:nvSpPr>
        <p:spPr>
          <a:xfrm>
            <a:off x="0" y="0"/>
            <a:ext cx="534193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E82DA4E7-2874-F849-9808-E5A474DA03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26A5F3-9123-CAEA-A163-5F5F9AECED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882" y="500498"/>
            <a:ext cx="877918" cy="3232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FC57A1-2538-8166-EC07-FC5555CF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797" y="692"/>
            <a:ext cx="12176404" cy="68566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21C8B82-A440-7944-AB1E-E3C9DE1CB6A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33268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ikdörtgen 14"/>
          <p:cNvSpPr/>
          <p:nvPr/>
        </p:nvSpPr>
        <p:spPr>
          <a:xfrm>
            <a:off x="0" y="0"/>
            <a:ext cx="534193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E82DA4E7-2874-F849-9808-E5A474DA03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26A5F3-9123-CAEA-A163-5F5F9AECED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882" y="500498"/>
            <a:ext cx="877918" cy="3232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FC57A1-2538-8166-EC07-FC5555CF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797" y="692"/>
            <a:ext cx="12176404" cy="68566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970D26-0E69-4D45-AC7F-A1C4C43421C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04808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ikdörtgen 14"/>
          <p:cNvSpPr/>
          <p:nvPr/>
        </p:nvSpPr>
        <p:spPr>
          <a:xfrm>
            <a:off x="0" y="0"/>
            <a:ext cx="534193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E82DA4E7-2874-F849-9808-E5A474DA03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26A5F3-9123-CAEA-A163-5F5F9AECED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882" y="500498"/>
            <a:ext cx="877918" cy="3232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FC57A1-2538-8166-EC07-FC5555CF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797" y="692"/>
            <a:ext cx="12176404" cy="68566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970D26-0E69-4D45-AC7F-A1C4C43421C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90118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797" y="691"/>
            <a:ext cx="12176404" cy="68566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86D975-C0DB-D74C-BB9C-88C3F79368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512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8FA375-AA3E-D04C-A09C-8FC6872E6C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6429" y="176578"/>
            <a:ext cx="2073728" cy="82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50588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1BA91E-CBE9-8344-81FB-955212BBE5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6429" y="176578"/>
            <a:ext cx="2073728" cy="82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505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Resim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5067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 bwMode="auto">
          <a:xfrm>
            <a:off x="874713" y="3535363"/>
            <a:ext cx="4456112" cy="53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endParaRPr lang="tr-TR" sz="2000" dirty="0">
              <a:solidFill>
                <a:schemeClr val="tx1">
                  <a:lumMod val="50000"/>
                  <a:lumOff val="50000"/>
                </a:schemeClr>
              </a:solidFill>
              <a:latin typeface="Helvetica Black Tr" pitchFamily="50" charset="-94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773113" y="923926"/>
            <a:ext cx="10558462" cy="134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НАША ПРОДУКЦИЯ</a:t>
            </a:r>
            <a:endParaRPr lang="en-US" altLang="tr-TR" sz="48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6B3F21-36EC-5B4D-8CEB-73A1D5712C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10" name="Resim Yer Tutucusu 10">
            <a:extLst>
              <a:ext uri="{FF2B5EF4-FFF2-40B4-BE49-F238E27FC236}">
                <a16:creationId xmlns:a16="http://schemas.microsoft.com/office/drawing/2014/main" id="{D50C5025-24C4-694D-845A-61E36E7AA2D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020399" y="2808895"/>
            <a:ext cx="6447701" cy="4050086"/>
          </a:xfrm>
          <a:custGeom>
            <a:avLst/>
            <a:gdLst/>
            <a:ahLst/>
            <a:cxnLst/>
            <a:rect l="l" t="t" r="r" b="b"/>
            <a:pathLst>
              <a:path w="6447701" h="4050086">
                <a:moveTo>
                  <a:pt x="5024799" y="956996"/>
                </a:moveTo>
                <a:cubicBezTo>
                  <a:pt x="4974431" y="1078719"/>
                  <a:pt x="4921963" y="1198343"/>
                  <a:pt x="4867399" y="1315869"/>
                </a:cubicBezTo>
                <a:cubicBezTo>
                  <a:pt x="4812833" y="1433395"/>
                  <a:pt x="4756169" y="1553019"/>
                  <a:pt x="4697406" y="1674743"/>
                </a:cubicBezTo>
                <a:lnTo>
                  <a:pt x="4332237" y="2354713"/>
                </a:lnTo>
                <a:lnTo>
                  <a:pt x="5012207" y="2354713"/>
                </a:lnTo>
                <a:lnTo>
                  <a:pt x="5012207" y="1901399"/>
                </a:lnTo>
                <a:cubicBezTo>
                  <a:pt x="5012207" y="1834242"/>
                  <a:pt x="5013257" y="1759739"/>
                  <a:pt x="5015355" y="1677891"/>
                </a:cubicBezTo>
                <a:cubicBezTo>
                  <a:pt x="5017454" y="1596042"/>
                  <a:pt x="5020602" y="1513145"/>
                  <a:pt x="5024799" y="1429197"/>
                </a:cubicBezTo>
                <a:cubicBezTo>
                  <a:pt x="5028996" y="1345250"/>
                  <a:pt x="5033193" y="1262353"/>
                  <a:pt x="5037391" y="1180504"/>
                </a:cubicBezTo>
                <a:cubicBezTo>
                  <a:pt x="5041589" y="1098656"/>
                  <a:pt x="5045786" y="1024153"/>
                  <a:pt x="5049983" y="956996"/>
                </a:cubicBezTo>
                <a:close/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5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5" y="844716"/>
                  <a:pt x="1548822" y="831075"/>
                  <a:pt x="1485862" y="831075"/>
                </a:cubicBezTo>
                <a:close/>
                <a:moveTo>
                  <a:pt x="4672221" y="75552"/>
                </a:moveTo>
                <a:lnTo>
                  <a:pt x="6019571" y="75552"/>
                </a:lnTo>
                <a:lnTo>
                  <a:pt x="6019571" y="2354713"/>
                </a:lnTo>
                <a:lnTo>
                  <a:pt x="6447701" y="2354713"/>
                </a:lnTo>
                <a:lnTo>
                  <a:pt x="6447701" y="3173197"/>
                </a:lnTo>
                <a:lnTo>
                  <a:pt x="6019571" y="3173197"/>
                </a:lnTo>
                <a:lnTo>
                  <a:pt x="6019571" y="4050086"/>
                </a:lnTo>
                <a:lnTo>
                  <a:pt x="5012207" y="4050086"/>
                </a:lnTo>
                <a:lnTo>
                  <a:pt x="5012207" y="3173197"/>
                </a:lnTo>
                <a:lnTo>
                  <a:pt x="3312281" y="3173197"/>
                </a:lnTo>
                <a:lnTo>
                  <a:pt x="3312281" y="2417674"/>
                </a:ln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86066" y="4050086"/>
                </a:lnTo>
                <a:lnTo>
                  <a:pt x="981802" y="4050086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3" y="0"/>
                  <a:pt x="148586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1911907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33A264E-A6F9-9305-C338-2E974A2BD3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-7557"/>
            <a:ext cx="1212944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81947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ikdörtgen 14"/>
          <p:cNvSpPr/>
          <p:nvPr/>
        </p:nvSpPr>
        <p:spPr>
          <a:xfrm>
            <a:off x="0" y="0"/>
            <a:ext cx="534193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1996" name="Title 2"/>
          <p:cNvSpPr txBox="1">
            <a:spLocks/>
          </p:cNvSpPr>
          <p:nvPr/>
        </p:nvSpPr>
        <p:spPr bwMode="auto">
          <a:xfrm>
            <a:off x="598488" y="2414513"/>
            <a:ext cx="5070792" cy="3082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 marL="342900"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Microsoft Sans Serif"/>
              <a:buChar char="•"/>
              <a:tabLst>
                <a:tab pos="355600" algn="l"/>
              </a:tabLst>
            </a:pPr>
            <a:r>
              <a:rPr lang="ru-RU" sz="2000" b="1" spc="-10" dirty="0">
                <a:solidFill>
                  <a:srgbClr val="38A3AF"/>
                </a:solidFill>
                <a:latin typeface="Arial"/>
                <a:cs typeface="Arial"/>
              </a:rPr>
              <a:t>УСТРОЙСТВА</a:t>
            </a:r>
            <a:r>
              <a:rPr lang="ru-RU" sz="2000" b="1" spc="-75" dirty="0">
                <a:solidFill>
                  <a:srgbClr val="38A3AF"/>
                </a:solidFill>
                <a:latin typeface="Arial"/>
                <a:cs typeface="Arial"/>
              </a:rPr>
              <a:t> </a:t>
            </a:r>
            <a:r>
              <a:rPr lang="ru-RU" sz="2000" b="1" spc="-10" dirty="0">
                <a:solidFill>
                  <a:srgbClr val="38A3AF"/>
                </a:solidFill>
                <a:latin typeface="Arial"/>
                <a:cs typeface="Arial"/>
              </a:rPr>
              <a:t>ТЕПЛОПЕРЕДАЧИ</a:t>
            </a:r>
            <a:endParaRPr lang="ru-RU" sz="20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Font typeface="Microsoft Sans Serif"/>
              <a:buChar char="•"/>
              <a:tabLst>
                <a:tab pos="355600" algn="l"/>
              </a:tabLst>
            </a:pPr>
            <a:r>
              <a:rPr lang="ru-RU" sz="2000" b="1" dirty="0">
                <a:solidFill>
                  <a:srgbClr val="38A3AF"/>
                </a:solidFill>
                <a:latin typeface="Arial"/>
                <a:cs typeface="Arial"/>
              </a:rPr>
              <a:t>СОСУДЫ</a:t>
            </a:r>
            <a:r>
              <a:rPr lang="ru-RU" sz="2000" b="1" spc="-75" dirty="0">
                <a:solidFill>
                  <a:srgbClr val="38A3AF"/>
                </a:solidFill>
                <a:latin typeface="Arial"/>
                <a:cs typeface="Arial"/>
              </a:rPr>
              <a:t> </a:t>
            </a:r>
            <a:r>
              <a:rPr lang="ru-RU" sz="2000" b="1" dirty="0">
                <a:solidFill>
                  <a:srgbClr val="38A3AF"/>
                </a:solidFill>
                <a:latin typeface="Arial"/>
                <a:cs typeface="Arial"/>
              </a:rPr>
              <a:t>ПОД</a:t>
            </a:r>
            <a:r>
              <a:rPr lang="ru-RU" sz="2000" b="1" spc="-75" dirty="0">
                <a:solidFill>
                  <a:srgbClr val="38A3AF"/>
                </a:solidFill>
                <a:latin typeface="Arial"/>
                <a:cs typeface="Arial"/>
              </a:rPr>
              <a:t> </a:t>
            </a:r>
            <a:r>
              <a:rPr lang="ru-RU" sz="2000" b="1" spc="-10" dirty="0">
                <a:solidFill>
                  <a:srgbClr val="38A3AF"/>
                </a:solidFill>
                <a:latin typeface="Arial"/>
                <a:cs typeface="Arial"/>
              </a:rPr>
              <a:t>ДАВЛЕНИЕМ</a:t>
            </a:r>
            <a:endParaRPr lang="ru-RU" sz="2000" dirty="0">
              <a:latin typeface="Arial"/>
              <a:cs typeface="Arial"/>
            </a:endParaRPr>
          </a:p>
          <a:p>
            <a:pPr marL="355600" marR="5080" indent="-343535">
              <a:lnSpc>
                <a:spcPct val="100000"/>
              </a:lnSpc>
              <a:buFont typeface="Microsoft Sans Serif"/>
              <a:buChar char="•"/>
              <a:tabLst>
                <a:tab pos="355600" algn="l"/>
              </a:tabLst>
            </a:pPr>
            <a:r>
              <a:rPr lang="ru-RU" sz="2000" b="1" dirty="0">
                <a:solidFill>
                  <a:srgbClr val="38A3AF"/>
                </a:solidFill>
                <a:latin typeface="Arial"/>
                <a:cs typeface="Arial"/>
              </a:rPr>
              <a:t>ПРОМЫШЛЕННЫЕ И </a:t>
            </a:r>
            <a:r>
              <a:rPr lang="ru-RU" sz="2000" b="1" spc="-10" dirty="0">
                <a:solidFill>
                  <a:srgbClr val="38A3AF"/>
                </a:solidFill>
                <a:latin typeface="Arial"/>
                <a:cs typeface="Arial"/>
              </a:rPr>
              <a:t>ПИЩЕВЫЕ СИСТЕМЫ</a:t>
            </a:r>
            <a:endParaRPr lang="ru-RU" sz="20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Font typeface="Microsoft Sans Serif"/>
              <a:buChar char="•"/>
              <a:tabLst>
                <a:tab pos="355600" algn="l"/>
              </a:tabLst>
            </a:pPr>
            <a:r>
              <a:rPr lang="ru-RU" sz="2000" b="1" dirty="0">
                <a:solidFill>
                  <a:srgbClr val="38A3AF"/>
                </a:solidFill>
                <a:latin typeface="Arial"/>
                <a:cs typeface="Arial"/>
              </a:rPr>
              <a:t>НАСОСНОЕ </a:t>
            </a:r>
            <a:r>
              <a:rPr lang="ru-RU" sz="2000" b="1" spc="-10" dirty="0">
                <a:solidFill>
                  <a:srgbClr val="38A3AF"/>
                </a:solidFill>
                <a:latin typeface="Arial"/>
                <a:cs typeface="Arial"/>
              </a:rPr>
              <a:t>ОБОРУДОВАНИЕ</a:t>
            </a:r>
            <a:endParaRPr lang="ru-RU" sz="20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Font typeface="Microsoft Sans Serif"/>
              <a:buChar char="•"/>
              <a:tabLst>
                <a:tab pos="355600" algn="l"/>
              </a:tabLst>
            </a:pPr>
            <a:r>
              <a:rPr lang="ru-RU" sz="2000" b="1" dirty="0">
                <a:solidFill>
                  <a:srgbClr val="38A3AF"/>
                </a:solidFill>
                <a:latin typeface="Arial"/>
                <a:cs typeface="Arial"/>
              </a:rPr>
              <a:t>ЗАПОРНАЯ </a:t>
            </a:r>
            <a:r>
              <a:rPr lang="ru-RU" sz="2000" b="1" spc="-10" dirty="0">
                <a:solidFill>
                  <a:srgbClr val="38A3AF"/>
                </a:solidFill>
                <a:latin typeface="Arial"/>
                <a:cs typeface="Arial"/>
              </a:rPr>
              <a:t>АРМАТУРА</a:t>
            </a:r>
            <a:endParaRPr lang="ru-RU" sz="20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Font typeface="Microsoft Sans Serif"/>
              <a:buChar char="•"/>
              <a:tabLst>
                <a:tab pos="355600" algn="l"/>
              </a:tabLst>
            </a:pPr>
            <a:r>
              <a:rPr lang="ru-RU" sz="2000" b="1" spc="-10" dirty="0">
                <a:solidFill>
                  <a:srgbClr val="38A3AF"/>
                </a:solidFill>
                <a:latin typeface="Arial"/>
                <a:cs typeface="Arial"/>
              </a:rPr>
              <a:t>ЭНЕРГОСИСТЕМЫ</a:t>
            </a:r>
            <a:endParaRPr lang="ru-RU" sz="2000" dirty="0">
              <a:latin typeface="Arial"/>
              <a:cs typeface="Arial"/>
            </a:endParaRP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E82DA4E7-2874-F849-9808-E5A474DA03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D90A6A-1535-7F41-B5E4-8B889924D3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8000"/>
          </a:xfrm>
          <a:prstGeom prst="rect">
            <a:avLst/>
          </a:prstGeom>
        </p:spPr>
      </p:pic>
      <p:sp>
        <p:nvSpPr>
          <p:cNvPr id="6" name="TextBox 26"/>
          <p:cNvSpPr txBox="1">
            <a:spLocks noChangeArrowheads="1"/>
          </p:cNvSpPr>
          <p:nvPr/>
        </p:nvSpPr>
        <p:spPr bwMode="auto">
          <a:xfrm>
            <a:off x="6322390" y="6599906"/>
            <a:ext cx="2072101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509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172520" y="6603502"/>
            <a:ext cx="1782762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522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515612" y="2978642"/>
            <a:ext cx="1782762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504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20575" y="2983879"/>
            <a:ext cx="1782762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510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4" name="Title 7">
            <a:extLst>
              <a:ext uri="{FF2B5EF4-FFF2-40B4-BE49-F238E27FC236}">
                <a16:creationId xmlns:a16="http://schemas.microsoft.com/office/drawing/2014/main" id="{2AAC1BA7-EF70-A0E4-7ABD-1ADF0386AE58}"/>
              </a:ext>
            </a:extLst>
          </p:cNvPr>
          <p:cNvSpPr txBox="1">
            <a:spLocks/>
          </p:cNvSpPr>
          <p:nvPr/>
        </p:nvSpPr>
        <p:spPr bwMode="auto">
          <a:xfrm>
            <a:off x="8999081" y="4986963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Разборные теплообменники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17DAD54-7F86-3345-843E-8084E5249B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2457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7999"/>
          </a:xfrm>
          <a:prstGeom prst="rect">
            <a:avLst/>
          </a:prstGeom>
        </p:spPr>
      </p:pic>
      <p:sp>
        <p:nvSpPr>
          <p:cNvPr id="6" name="TextBox 26"/>
          <p:cNvSpPr txBox="1">
            <a:spLocks noChangeArrowheads="1"/>
          </p:cNvSpPr>
          <p:nvPr/>
        </p:nvSpPr>
        <p:spPr bwMode="auto">
          <a:xfrm>
            <a:off x="6322391" y="6599906"/>
            <a:ext cx="1967170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505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172520" y="6603502"/>
            <a:ext cx="1782762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562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515612" y="2978642"/>
            <a:ext cx="1782762" cy="22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514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20575" y="2983879"/>
            <a:ext cx="1782762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en-US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MIT </a:t>
            </a: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517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3" name="Title 7">
            <a:extLst>
              <a:ext uri="{FF2B5EF4-FFF2-40B4-BE49-F238E27FC236}">
                <a16:creationId xmlns:a16="http://schemas.microsoft.com/office/drawing/2014/main" id="{5BC798A0-EDAC-CEE1-B56E-004484C3BAE3}"/>
              </a:ext>
            </a:extLst>
          </p:cNvPr>
          <p:cNvSpPr txBox="1">
            <a:spLocks/>
          </p:cNvSpPr>
          <p:nvPr/>
        </p:nvSpPr>
        <p:spPr bwMode="auto">
          <a:xfrm>
            <a:off x="8963912" y="5168881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Разборные теплообменники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B16B985-844A-1645-9F84-EACF129A0F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33345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89541" cy="6858000"/>
          </a:xfrm>
          <a:prstGeom prst="rect">
            <a:avLst/>
          </a:prstGeom>
        </p:spPr>
      </p:pic>
      <p:sp>
        <p:nvSpPr>
          <p:cNvPr id="6" name="TextBox 26"/>
          <p:cNvSpPr txBox="1">
            <a:spLocks noChangeArrowheads="1"/>
          </p:cNvSpPr>
          <p:nvPr/>
        </p:nvSpPr>
        <p:spPr bwMode="auto">
          <a:xfrm>
            <a:off x="6322390" y="6599907"/>
            <a:ext cx="2441725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MB-04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172520" y="6603502"/>
            <a:ext cx="2441726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MB-01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480443" y="2978643"/>
            <a:ext cx="2228696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MB-02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20575" y="2983879"/>
            <a:ext cx="2228696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MB-03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3" name="Title 7">
            <a:extLst>
              <a:ext uri="{FF2B5EF4-FFF2-40B4-BE49-F238E27FC236}">
                <a16:creationId xmlns:a16="http://schemas.microsoft.com/office/drawing/2014/main" id="{F824B97D-630C-2244-1B85-8B340A020E9E}"/>
              </a:ext>
            </a:extLst>
          </p:cNvPr>
          <p:cNvSpPr txBox="1">
            <a:spLocks/>
          </p:cNvSpPr>
          <p:nvPr/>
        </p:nvSpPr>
        <p:spPr bwMode="auto">
          <a:xfrm>
            <a:off x="8981496" y="4960586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Паяные теплообменники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5727BC9-AA80-AD4E-AAC7-D5A06D449D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36801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7999"/>
          </a:xfrm>
          <a:prstGeom prst="rect">
            <a:avLst/>
          </a:prstGeom>
        </p:spPr>
      </p:pic>
      <p:sp>
        <p:nvSpPr>
          <p:cNvPr id="6" name="TextBox 26"/>
          <p:cNvSpPr txBox="1">
            <a:spLocks noChangeArrowheads="1"/>
          </p:cNvSpPr>
          <p:nvPr/>
        </p:nvSpPr>
        <p:spPr bwMode="auto">
          <a:xfrm>
            <a:off x="6322390" y="6599907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MB-09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172519" y="6603502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MB-10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515611" y="2978642"/>
            <a:ext cx="2240419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MB-12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20575" y="2983879"/>
            <a:ext cx="2450102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 MB-11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4" name="Title 7">
            <a:extLst>
              <a:ext uri="{FF2B5EF4-FFF2-40B4-BE49-F238E27FC236}">
                <a16:creationId xmlns:a16="http://schemas.microsoft.com/office/drawing/2014/main" id="{CD9D4464-E881-D19F-98F8-33BABB454F4F}"/>
              </a:ext>
            </a:extLst>
          </p:cNvPr>
          <p:cNvSpPr txBox="1">
            <a:spLocks/>
          </p:cNvSpPr>
          <p:nvPr/>
        </p:nvSpPr>
        <p:spPr bwMode="auto">
          <a:xfrm>
            <a:off x="9052637" y="5365032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Паяные теплообменники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066F741-95AF-DB4F-85FA-6A159B6860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44066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417" y="5859"/>
            <a:ext cx="12171163" cy="68462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836A5D-92F8-2444-8215-B7751CA3C7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6" name="Title 7">
            <a:extLst>
              <a:ext uri="{FF2B5EF4-FFF2-40B4-BE49-F238E27FC236}">
                <a16:creationId xmlns:a16="http://schemas.microsoft.com/office/drawing/2014/main" id="{5E723CD1-1A81-BF40-ADE1-E24086A2FF14}"/>
              </a:ext>
            </a:extLst>
          </p:cNvPr>
          <p:cNvSpPr txBox="1">
            <a:spLocks/>
          </p:cNvSpPr>
          <p:nvPr/>
        </p:nvSpPr>
        <p:spPr bwMode="auto">
          <a:xfrm>
            <a:off x="229971" y="5456961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2500" dirty="0">
                <a:solidFill>
                  <a:srgbClr val="38A4B0"/>
                </a:solidFill>
                <a:latin typeface="Helvetica Black Tr" pitchFamily="50" charset="-94"/>
              </a:rPr>
              <a:t>Теплообменное оборудование</a:t>
            </a:r>
            <a:endParaRPr lang="tr-TR" altLang="tr-TR" sz="25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sp>
        <p:nvSpPr>
          <p:cNvPr id="5" name="TextBox 36">
            <a:extLst>
              <a:ext uri="{FF2B5EF4-FFF2-40B4-BE49-F238E27FC236}">
                <a16:creationId xmlns:a16="http://schemas.microsoft.com/office/drawing/2014/main" id="{12637D4D-72B9-E44B-86B8-1A8ABF014E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9855" y="1961164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Tr Compress" charset="0"/>
                <a:ea typeface="Helvetica Tr Compress" charset="0"/>
                <a:cs typeface="Helvetica Tr Compress" charset="0"/>
              </a:rPr>
              <a:t>Конденсатор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8" name="TextBox 36">
            <a:extLst>
              <a:ext uri="{FF2B5EF4-FFF2-40B4-BE49-F238E27FC236}">
                <a16:creationId xmlns:a16="http://schemas.microsoft.com/office/drawing/2014/main" id="{7FE64D4D-D0E4-AA46-A4FF-CF555AE922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0746" y="4287905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Испаритель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9" name="TextBox 36">
            <a:extLst>
              <a:ext uri="{FF2B5EF4-FFF2-40B4-BE49-F238E27FC236}">
                <a16:creationId xmlns:a16="http://schemas.microsoft.com/office/drawing/2014/main" id="{C8B01147-6E4A-BC4C-939B-64B65F3A21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2193" y="1955013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Испаритель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0" name="TextBox 36">
            <a:extLst>
              <a:ext uri="{FF2B5EF4-FFF2-40B4-BE49-F238E27FC236}">
                <a16:creationId xmlns:a16="http://schemas.microsoft.com/office/drawing/2014/main" id="{B41BFDA0-8910-EE46-A71C-799B41E3DF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7915" y="4287905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Испаритель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1" name="TextBox 36">
            <a:extLst>
              <a:ext uri="{FF2B5EF4-FFF2-40B4-BE49-F238E27FC236}">
                <a16:creationId xmlns:a16="http://schemas.microsoft.com/office/drawing/2014/main" id="{0D0173D6-EAB1-4D45-B8D0-6C0DD951AF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58530" y="4287905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Испаритель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2" name="TextBox 36">
            <a:extLst>
              <a:ext uri="{FF2B5EF4-FFF2-40B4-BE49-F238E27FC236}">
                <a16:creationId xmlns:a16="http://schemas.microsoft.com/office/drawing/2014/main" id="{ED87DFCA-2441-0B40-9FDF-747E415C1C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2191" y="6573905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Испаритель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3" name="TextBox 36">
            <a:extLst>
              <a:ext uri="{FF2B5EF4-FFF2-40B4-BE49-F238E27FC236}">
                <a16:creationId xmlns:a16="http://schemas.microsoft.com/office/drawing/2014/main" id="{F62E7670-F23E-7542-81D0-501F25C384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9855" y="6556610"/>
            <a:ext cx="2558957" cy="353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Tr Compress" charset="0"/>
                <a:ea typeface="Helvetica Tr Compress" charset="0"/>
                <a:cs typeface="Helvetica Tr Compress" charset="0"/>
              </a:rPr>
              <a:t>Конденсатор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  <a:p>
            <a:pPr eaLnBrk="1" hangingPunct="1">
              <a:lnSpc>
                <a:spcPct val="70000"/>
              </a:lnSpc>
            </a:pP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65033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229" y="0"/>
            <a:ext cx="12189541" cy="6858000"/>
          </a:xfrm>
          <a:prstGeom prst="rect">
            <a:avLst/>
          </a:prstGeom>
        </p:spPr>
      </p:pic>
      <p:sp>
        <p:nvSpPr>
          <p:cNvPr id="4" name="Title 7">
            <a:extLst>
              <a:ext uri="{FF2B5EF4-FFF2-40B4-BE49-F238E27FC236}">
                <a16:creationId xmlns:a16="http://schemas.microsoft.com/office/drawing/2014/main" id="{1A0AE2A9-E4A7-A804-15C8-3CF9A4D734CF}"/>
              </a:ext>
            </a:extLst>
          </p:cNvPr>
          <p:cNvSpPr txBox="1">
            <a:spLocks/>
          </p:cNvSpPr>
          <p:nvPr/>
        </p:nvSpPr>
        <p:spPr bwMode="auto">
          <a:xfrm>
            <a:off x="8980840" y="5290307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Трубчатые теплообменники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62BD998-3DC6-6E4F-A191-1F5232779D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49896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3515" y="11721"/>
            <a:ext cx="12145806" cy="68462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836A5D-92F8-2444-8215-B7751CA3C7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6" name="Title 7">
            <a:extLst>
              <a:ext uri="{FF2B5EF4-FFF2-40B4-BE49-F238E27FC236}">
                <a16:creationId xmlns:a16="http://schemas.microsoft.com/office/drawing/2014/main" id="{E8560A7A-6088-5F43-9431-E4AEBE4A3B85}"/>
              </a:ext>
            </a:extLst>
          </p:cNvPr>
          <p:cNvSpPr txBox="1">
            <a:spLocks/>
          </p:cNvSpPr>
          <p:nvPr/>
        </p:nvSpPr>
        <p:spPr bwMode="auto">
          <a:xfrm>
            <a:off x="229971" y="5456961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2500" dirty="0">
                <a:solidFill>
                  <a:srgbClr val="38A4B0"/>
                </a:solidFill>
                <a:latin typeface="Helvetica Black Tr" pitchFamily="50" charset="-94"/>
              </a:rPr>
              <a:t>Теплообменное оборудование</a:t>
            </a:r>
            <a:endParaRPr lang="tr-TR" altLang="tr-TR" sz="25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sp>
        <p:nvSpPr>
          <p:cNvPr id="5" name="TextBox 36">
            <a:extLst>
              <a:ext uri="{FF2B5EF4-FFF2-40B4-BE49-F238E27FC236}">
                <a16:creationId xmlns:a16="http://schemas.microsoft.com/office/drawing/2014/main" id="{0ABC7F3F-4800-0E45-AD0B-509761BC45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856" y="4282333"/>
            <a:ext cx="2558957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Конденсатор морской воды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9" name="TextBox 36">
            <a:extLst>
              <a:ext uri="{FF2B5EF4-FFF2-40B4-BE49-F238E27FC236}">
                <a16:creationId xmlns:a16="http://schemas.microsoft.com/office/drawing/2014/main" id="{D820BA57-3220-C845-81BC-046629BB76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8132" y="1949441"/>
            <a:ext cx="2558957" cy="353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Воздушный дезинфекционный теплообменник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0" name="TextBox 36">
            <a:extLst>
              <a:ext uri="{FF2B5EF4-FFF2-40B4-BE49-F238E27FC236}">
                <a16:creationId xmlns:a16="http://schemas.microsoft.com/office/drawing/2014/main" id="{2B228F55-0AFA-1241-B37D-6B8C78E75F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2531" y="1949441"/>
            <a:ext cx="2558957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b="1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Испаритель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1" name="TextBox 36">
            <a:extLst>
              <a:ext uri="{FF2B5EF4-FFF2-40B4-BE49-F238E27FC236}">
                <a16:creationId xmlns:a16="http://schemas.microsoft.com/office/drawing/2014/main" id="{61339DB8-60FD-164B-B176-AF638ED0E2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93701" y="4282333"/>
            <a:ext cx="2558957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Водяной конденсатор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6" name="TextBox 36">
            <a:extLst>
              <a:ext uri="{FF2B5EF4-FFF2-40B4-BE49-F238E27FC236}">
                <a16:creationId xmlns:a16="http://schemas.microsoft.com/office/drawing/2014/main" id="{8736A112-672E-8D45-92D3-C245ED750F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0767" y="6522935"/>
            <a:ext cx="2558957" cy="35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Теплообменник для подготовки горячей воды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17" name="TextBox 36">
            <a:extLst>
              <a:ext uri="{FF2B5EF4-FFF2-40B4-BE49-F238E27FC236}">
                <a16:creationId xmlns:a16="http://schemas.microsoft.com/office/drawing/2014/main" id="{742199F3-9666-0049-89C0-92984D5DA9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6907" y="6555977"/>
            <a:ext cx="2558957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Теплообменник для рекуперации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11024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229" y="0"/>
            <a:ext cx="12189540" cy="6857999"/>
          </a:xfrm>
          <a:prstGeom prst="rect">
            <a:avLst/>
          </a:prstGeom>
        </p:spPr>
      </p:pic>
      <p:sp>
        <p:nvSpPr>
          <p:cNvPr id="43014" name="Title 7"/>
          <p:cNvSpPr txBox="1">
            <a:spLocks/>
          </p:cNvSpPr>
          <p:nvPr/>
        </p:nvSpPr>
        <p:spPr bwMode="auto">
          <a:xfrm>
            <a:off x="8980840" y="4981390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2800" dirty="0" err="1">
                <a:solidFill>
                  <a:srgbClr val="38A4B0"/>
                </a:solidFill>
                <a:latin typeface="Helvetica Black Tr" pitchFamily="50" charset="-94"/>
              </a:rPr>
              <a:t>Кожухотрубные</a:t>
            </a:r>
            <a:r>
              <a:rPr lang="ru-RU" altLang="tr-TR" sz="2800" dirty="0">
                <a:solidFill>
                  <a:srgbClr val="38A4B0"/>
                </a:solidFill>
                <a:latin typeface="Helvetica Black Tr" pitchFamily="50" charset="-94"/>
              </a:rPr>
              <a:t> теплообменники</a:t>
            </a:r>
            <a:endParaRPr lang="tr-TR" altLang="tr-TR" sz="28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D477E3-58C2-0045-AB93-5C7FFDDF26F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79899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12189541" cy="6857999"/>
          </a:xfrm>
          <a:prstGeom prst="rect">
            <a:avLst/>
          </a:prstGeom>
        </p:spPr>
      </p:pic>
      <p:sp>
        <p:nvSpPr>
          <p:cNvPr id="6" name="TextBox 26"/>
          <p:cNvSpPr txBox="1">
            <a:spLocks noChangeArrowheads="1"/>
          </p:cNvSpPr>
          <p:nvPr/>
        </p:nvSpPr>
        <p:spPr bwMode="auto">
          <a:xfrm>
            <a:off x="6322391" y="6599906"/>
            <a:ext cx="2537652" cy="22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dirty="0">
                <a:solidFill>
                  <a:schemeClr val="bg1"/>
                </a:solidFill>
                <a:latin typeface="Helvetica Cond Normal Tr" pitchFamily="50" charset="-94"/>
              </a:rPr>
              <a:t>Испарители и конденсаторы</a:t>
            </a:r>
            <a:endParaRPr lang="en-US" altLang="tr-TR" sz="1200" dirty="0">
              <a:solidFill>
                <a:schemeClr val="bg1"/>
              </a:solidFill>
              <a:latin typeface="Helvetica Cond Normal Tr" pitchFamily="50" charset="-94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172520" y="6603502"/>
            <a:ext cx="1782762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Тепловые батареи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515612" y="2917706"/>
            <a:ext cx="1782762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Масляные охладители с вентилятором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007325" y="2889989"/>
            <a:ext cx="3383851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Спиральные трубки / Радиаторы / Экономайзеры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3" name="Title 7">
            <a:extLst>
              <a:ext uri="{FF2B5EF4-FFF2-40B4-BE49-F238E27FC236}">
                <a16:creationId xmlns:a16="http://schemas.microsoft.com/office/drawing/2014/main" id="{DAF23362-24B4-E1A6-011D-7DADB10E74F1}"/>
              </a:ext>
            </a:extLst>
          </p:cNvPr>
          <p:cNvSpPr txBox="1">
            <a:spLocks/>
          </p:cNvSpPr>
          <p:nvPr/>
        </p:nvSpPr>
        <p:spPr bwMode="auto">
          <a:xfrm>
            <a:off x="9007325" y="4953309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Теплообменное оборудование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C3428E-16A3-1649-9B42-45D35C779D9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56547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2140" y="5860"/>
            <a:ext cx="12171163" cy="68462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836A5D-92F8-2444-8215-B7751CA3C7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5" name="TextBox 36">
            <a:extLst>
              <a:ext uri="{FF2B5EF4-FFF2-40B4-BE49-F238E27FC236}">
                <a16:creationId xmlns:a16="http://schemas.microsoft.com/office/drawing/2014/main" id="{EABCBBBD-2DA8-504F-B81D-776912AF6F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0510" y="4266400"/>
            <a:ext cx="1862628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Резервуар-буфер с перегородками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6">
            <a:extLst>
              <a:ext uri="{FF2B5EF4-FFF2-40B4-BE49-F238E27FC236}">
                <a16:creationId xmlns:a16="http://schemas.microsoft.com/office/drawing/2014/main" id="{44E3AFB0-F306-6A4B-960D-2514B1B14C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2448" y="2011404"/>
            <a:ext cx="1862628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Ферментационный</a:t>
            </a:r>
            <a:r>
              <a:rPr lang="ru-RU" sz="1200" dirty="0"/>
              <a:t> </a:t>
            </a:r>
            <a:r>
              <a:rPr lang="ru-RU" sz="1200" dirty="0">
                <a:solidFill>
                  <a:schemeClr val="bg1"/>
                </a:solidFill>
              </a:rPr>
              <a:t>бак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9" name="TextBox 36">
            <a:extLst>
              <a:ext uri="{FF2B5EF4-FFF2-40B4-BE49-F238E27FC236}">
                <a16:creationId xmlns:a16="http://schemas.microsoft.com/office/drawing/2014/main" id="{0ACC8B5D-6751-6647-B6CE-735D35EC54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3063" y="2011404"/>
            <a:ext cx="1862628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Аккумуляционный бак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>
            <a:extLst>
              <a:ext uri="{FF2B5EF4-FFF2-40B4-BE49-F238E27FC236}">
                <a16:creationId xmlns:a16="http://schemas.microsoft.com/office/drawing/2014/main" id="{CCE4031C-2DE5-934A-8DE9-3A3EFEA133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54233" y="4332573"/>
            <a:ext cx="1862628" cy="228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Резервуар для хранения</a:t>
            </a:r>
            <a:r>
              <a:rPr lang="tr-TR" altLang="tr-TR" sz="1200" b="1" dirty="0">
                <a:solidFill>
                  <a:schemeClr val="bg1"/>
                </a:solidFill>
                <a:latin typeface="Helvetica-LightNormalTr" charset="0"/>
                <a:ea typeface="Helvetica Bold Tr" charset="0"/>
                <a:cs typeface="Helvetica Bold Tr" charset="0"/>
              </a:rPr>
              <a:t> 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1" name="TextBox 36">
            <a:extLst>
              <a:ext uri="{FF2B5EF4-FFF2-40B4-BE49-F238E27FC236}">
                <a16:creationId xmlns:a16="http://schemas.microsoft.com/office/drawing/2014/main" id="{E9FC5EB7-FA8D-9849-A55B-0BD6940419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0758" y="6489431"/>
            <a:ext cx="1862628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Паровой резервуар с U-образными трубами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2" name="TextBox 36">
            <a:extLst>
              <a:ext uri="{FF2B5EF4-FFF2-40B4-BE49-F238E27FC236}">
                <a16:creationId xmlns:a16="http://schemas.microsoft.com/office/drawing/2014/main" id="{E84D40BF-612B-E74E-8688-E1F481E47C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3827" y="6522743"/>
            <a:ext cx="1977014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Система с паровым отоплением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3" name="Title 7">
            <a:extLst>
              <a:ext uri="{FF2B5EF4-FFF2-40B4-BE49-F238E27FC236}">
                <a16:creationId xmlns:a16="http://schemas.microsoft.com/office/drawing/2014/main" id="{B29F751B-1613-7346-B87E-DB836227697A}"/>
              </a:ext>
            </a:extLst>
          </p:cNvPr>
          <p:cNvSpPr txBox="1">
            <a:spLocks/>
          </p:cNvSpPr>
          <p:nvPr/>
        </p:nvSpPr>
        <p:spPr bwMode="auto">
          <a:xfrm>
            <a:off x="229971" y="5456961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2500" dirty="0">
                <a:solidFill>
                  <a:srgbClr val="38A4B0"/>
                </a:solidFill>
                <a:latin typeface="Helvetica Black Tr" pitchFamily="50" charset="-94"/>
              </a:rPr>
              <a:t>Сосуды под давлением</a:t>
            </a:r>
            <a:endParaRPr lang="tr-TR" altLang="tr-TR" sz="25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sp>
        <p:nvSpPr>
          <p:cNvPr id="14" name="TextBox 36">
            <a:extLst>
              <a:ext uri="{FF2B5EF4-FFF2-40B4-BE49-F238E27FC236}">
                <a16:creationId xmlns:a16="http://schemas.microsoft.com/office/drawing/2014/main" id="{3EECF724-9261-C944-B07C-EFDB8DA0E1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579" y="4332573"/>
            <a:ext cx="2558957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Резервуар для каустической соды</a:t>
            </a:r>
            <a:endParaRPr lang="en-US" altLang="tr-TR" sz="1200" dirty="0">
              <a:solidFill>
                <a:schemeClr val="bg1"/>
              </a:solidFill>
              <a:latin typeface="Helvetica Tr Compress" charset="0"/>
              <a:ea typeface="Helvetica Tr Compress" charset="0"/>
              <a:cs typeface="Helvetica Tr Compres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23505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7999"/>
          </a:xfrm>
          <a:prstGeom prst="rect">
            <a:avLst/>
          </a:prstGeom>
        </p:spPr>
      </p:pic>
      <p:sp>
        <p:nvSpPr>
          <p:cNvPr id="5" name="TextBox 39"/>
          <p:cNvSpPr txBox="1">
            <a:spLocks noChangeArrowheads="1"/>
          </p:cNvSpPr>
          <p:nvPr/>
        </p:nvSpPr>
        <p:spPr bwMode="auto">
          <a:xfrm>
            <a:off x="6218696" y="6600486"/>
            <a:ext cx="1662112" cy="225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ru-RU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Бойлер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6" name="TextBox 36"/>
          <p:cNvSpPr txBox="1">
            <a:spLocks noChangeArrowheads="1"/>
          </p:cNvSpPr>
          <p:nvPr/>
        </p:nvSpPr>
        <p:spPr bwMode="auto">
          <a:xfrm>
            <a:off x="3471596" y="2982010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Буферный бак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9036634" y="2982010"/>
            <a:ext cx="18954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Аккумуляционный бак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9"/>
          <p:cNvSpPr txBox="1">
            <a:spLocks noChangeArrowheads="1"/>
          </p:cNvSpPr>
          <p:nvPr/>
        </p:nvSpPr>
        <p:spPr bwMode="auto">
          <a:xfrm>
            <a:off x="10101053" y="6604976"/>
            <a:ext cx="1662113" cy="223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Boyler</a:t>
            </a:r>
            <a:endParaRPr lang="en-US" altLang="tr-TR" sz="1200" b="1" dirty="0">
              <a:solidFill>
                <a:schemeClr val="bg1"/>
              </a:solidFill>
              <a:latin typeface="Helvetica Bold Tr" charset="0"/>
              <a:ea typeface="Helvetica Bold Tr" charset="0"/>
              <a:cs typeface="Helvetica Bold Tr" charset="0"/>
            </a:endParaRPr>
          </a:p>
        </p:txBody>
      </p:sp>
      <p:sp>
        <p:nvSpPr>
          <p:cNvPr id="9" name="TextBox 39"/>
          <p:cNvSpPr txBox="1">
            <a:spLocks noChangeArrowheads="1"/>
          </p:cNvSpPr>
          <p:nvPr/>
        </p:nvSpPr>
        <p:spPr bwMode="auto">
          <a:xfrm>
            <a:off x="129276" y="6603322"/>
            <a:ext cx="2696220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Закрытые расширительные баки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" name="Title 7">
            <a:extLst>
              <a:ext uri="{FF2B5EF4-FFF2-40B4-BE49-F238E27FC236}">
                <a16:creationId xmlns:a16="http://schemas.microsoft.com/office/drawing/2014/main" id="{9D566E00-60B2-05D8-A107-E453CA263B40}"/>
              </a:ext>
            </a:extLst>
          </p:cNvPr>
          <p:cNvSpPr txBox="1">
            <a:spLocks/>
          </p:cNvSpPr>
          <p:nvPr/>
        </p:nvSpPr>
        <p:spPr bwMode="auto">
          <a:xfrm>
            <a:off x="9174927" y="5365032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200" dirty="0">
                <a:solidFill>
                  <a:srgbClr val="38A4B0"/>
                </a:solidFill>
                <a:latin typeface="Helvetica Black Tr" pitchFamily="50" charset="-94"/>
              </a:rPr>
              <a:t>Сосуды под давлением</a:t>
            </a:r>
            <a:endParaRPr lang="tr-TR" altLang="tr-TR" sz="32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5701DA6-734E-0E44-857D-E41B6D5EA8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0" cy="6857999"/>
          </a:xfrm>
          <a:prstGeom prst="rect">
            <a:avLst/>
          </a:prstGeom>
        </p:spPr>
      </p:pic>
      <p:sp>
        <p:nvSpPr>
          <p:cNvPr id="5" name="TextBox 39"/>
          <p:cNvSpPr txBox="1">
            <a:spLocks noChangeArrowheads="1"/>
          </p:cNvSpPr>
          <p:nvPr/>
        </p:nvSpPr>
        <p:spPr bwMode="auto">
          <a:xfrm>
            <a:off x="6242142" y="6600486"/>
            <a:ext cx="1925912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Нержавеющие резервуары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6" name="TextBox 36"/>
          <p:cNvSpPr txBox="1">
            <a:spLocks noChangeArrowheads="1"/>
          </p:cNvSpPr>
          <p:nvPr/>
        </p:nvSpPr>
        <p:spPr bwMode="auto">
          <a:xfrm>
            <a:off x="3471596" y="2917376"/>
            <a:ext cx="2014804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Система расширения с насосом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9071803" y="2982010"/>
            <a:ext cx="18954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dirty="0">
                <a:solidFill>
                  <a:schemeClr val="bg1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Фильтр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9"/>
          <p:cNvSpPr txBox="1">
            <a:spLocks noChangeArrowheads="1"/>
          </p:cNvSpPr>
          <p:nvPr/>
        </p:nvSpPr>
        <p:spPr bwMode="auto">
          <a:xfrm>
            <a:off x="10101053" y="6604976"/>
            <a:ext cx="1662113" cy="223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Boyler</a:t>
            </a:r>
            <a:endParaRPr lang="en-US" altLang="tr-TR" sz="1200" b="1" dirty="0">
              <a:solidFill>
                <a:schemeClr val="bg1"/>
              </a:solidFill>
              <a:latin typeface="Helvetica Bold Tr" charset="0"/>
              <a:ea typeface="Helvetica Bold Tr" charset="0"/>
              <a:cs typeface="Helvetica Bold Tr" charset="0"/>
            </a:endParaRPr>
          </a:p>
        </p:txBody>
      </p:sp>
      <p:sp>
        <p:nvSpPr>
          <p:cNvPr id="9" name="TextBox 39"/>
          <p:cNvSpPr txBox="1">
            <a:spLocks noChangeArrowheads="1"/>
          </p:cNvSpPr>
          <p:nvPr/>
        </p:nvSpPr>
        <p:spPr bwMode="auto">
          <a:xfrm>
            <a:off x="129276" y="6603322"/>
            <a:ext cx="2696220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Нержавеющие резервуары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" name="Title 7">
            <a:extLst>
              <a:ext uri="{FF2B5EF4-FFF2-40B4-BE49-F238E27FC236}">
                <a16:creationId xmlns:a16="http://schemas.microsoft.com/office/drawing/2014/main" id="{9D566E00-60B2-05D8-A107-E453CA263B40}"/>
              </a:ext>
            </a:extLst>
          </p:cNvPr>
          <p:cNvSpPr txBox="1">
            <a:spLocks/>
          </p:cNvSpPr>
          <p:nvPr/>
        </p:nvSpPr>
        <p:spPr bwMode="auto">
          <a:xfrm>
            <a:off x="9174927" y="5365032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2800" dirty="0">
                <a:solidFill>
                  <a:srgbClr val="38A4B0"/>
                </a:solidFill>
                <a:latin typeface="Helvetica Black Tr" pitchFamily="50" charset="-94"/>
              </a:rPr>
              <a:t>Сосуды под давлением</a:t>
            </a:r>
            <a:endParaRPr lang="tr-TR" altLang="tr-TR" sz="28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5701DA6-734E-0E44-857D-E41B6D5EA8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46905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0" cy="6857999"/>
          </a:xfrm>
          <a:prstGeom prst="rect">
            <a:avLst/>
          </a:prstGeom>
        </p:spPr>
      </p:pic>
      <p:sp>
        <p:nvSpPr>
          <p:cNvPr id="5" name="TextBox 39"/>
          <p:cNvSpPr txBox="1">
            <a:spLocks noChangeArrowheads="1"/>
          </p:cNvSpPr>
          <p:nvPr/>
        </p:nvSpPr>
        <p:spPr bwMode="auto">
          <a:xfrm>
            <a:off x="6218696" y="6600486"/>
            <a:ext cx="1662112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Воздушная труба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6" name="TextBox 36"/>
          <p:cNvSpPr txBox="1">
            <a:spLocks noChangeArrowheads="1"/>
          </p:cNvSpPr>
          <p:nvPr/>
        </p:nvSpPr>
        <p:spPr bwMode="auto">
          <a:xfrm>
            <a:off x="3471596" y="2982010"/>
            <a:ext cx="2073419" cy="225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altLang="tr-TR" sz="1200" dirty="0" err="1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Грязоуловитель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9071803" y="2982010"/>
            <a:ext cx="2419743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Пакетный и воздушный сепаратор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9"/>
          <p:cNvSpPr txBox="1">
            <a:spLocks noChangeArrowheads="1"/>
          </p:cNvSpPr>
          <p:nvPr/>
        </p:nvSpPr>
        <p:spPr bwMode="auto">
          <a:xfrm>
            <a:off x="10101053" y="6604976"/>
            <a:ext cx="1662113" cy="223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Boyler</a:t>
            </a:r>
            <a:endParaRPr lang="en-US" altLang="tr-TR" sz="1200" b="1" dirty="0">
              <a:solidFill>
                <a:schemeClr val="bg1"/>
              </a:solidFill>
              <a:latin typeface="Helvetica Bold Tr" charset="0"/>
              <a:ea typeface="Helvetica Bold Tr" charset="0"/>
              <a:cs typeface="Helvetica Bold Tr" charset="0"/>
            </a:endParaRPr>
          </a:p>
        </p:txBody>
      </p:sp>
      <p:sp>
        <p:nvSpPr>
          <p:cNvPr id="9" name="TextBox 39"/>
          <p:cNvSpPr txBox="1">
            <a:spLocks noChangeArrowheads="1"/>
          </p:cNvSpPr>
          <p:nvPr/>
        </p:nvSpPr>
        <p:spPr bwMode="auto">
          <a:xfrm>
            <a:off x="129276" y="6603322"/>
            <a:ext cx="2696220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Балансировочные резервуары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" name="Title 7">
            <a:extLst>
              <a:ext uri="{FF2B5EF4-FFF2-40B4-BE49-F238E27FC236}">
                <a16:creationId xmlns:a16="http://schemas.microsoft.com/office/drawing/2014/main" id="{9D566E00-60B2-05D8-A107-E453CA263B40}"/>
              </a:ext>
            </a:extLst>
          </p:cNvPr>
          <p:cNvSpPr txBox="1">
            <a:spLocks/>
          </p:cNvSpPr>
          <p:nvPr/>
        </p:nvSpPr>
        <p:spPr bwMode="auto">
          <a:xfrm>
            <a:off x="9174927" y="5365032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200" dirty="0">
                <a:solidFill>
                  <a:srgbClr val="38A4B0"/>
                </a:solidFill>
                <a:latin typeface="Helvetica Black Tr" pitchFamily="50" charset="-94"/>
              </a:rPr>
              <a:t>Сосуды под давлением</a:t>
            </a:r>
            <a:endParaRPr lang="tr-TR" altLang="tr-TR" sz="32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E8E8392-05F8-0548-A755-41A41692FE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20011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459" y="0"/>
            <a:ext cx="12189541" cy="6857999"/>
          </a:xfrm>
          <a:prstGeom prst="rect">
            <a:avLst/>
          </a:prstGeom>
        </p:spPr>
      </p:pic>
      <p:sp>
        <p:nvSpPr>
          <p:cNvPr id="5" name="TextBox 39"/>
          <p:cNvSpPr txBox="1">
            <a:spLocks noChangeArrowheads="1"/>
          </p:cNvSpPr>
          <p:nvPr/>
        </p:nvSpPr>
        <p:spPr bwMode="auto">
          <a:xfrm>
            <a:off x="6249765" y="6600486"/>
            <a:ext cx="3114043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Резервуар для сжатого воздуха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6" name="TextBox 36"/>
          <p:cNvSpPr txBox="1">
            <a:spLocks noChangeArrowheads="1"/>
          </p:cNvSpPr>
          <p:nvPr/>
        </p:nvSpPr>
        <p:spPr bwMode="auto">
          <a:xfrm>
            <a:off x="3471596" y="2982010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Паровой сепаратор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7" name="TextBox 36"/>
          <p:cNvSpPr txBox="1">
            <a:spLocks noChangeArrowheads="1"/>
          </p:cNvSpPr>
          <p:nvPr/>
        </p:nvSpPr>
        <p:spPr bwMode="auto">
          <a:xfrm>
            <a:off x="9036634" y="2982010"/>
            <a:ext cx="2594192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Установка нейтрализации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9"/>
          <p:cNvSpPr txBox="1">
            <a:spLocks noChangeArrowheads="1"/>
          </p:cNvSpPr>
          <p:nvPr/>
        </p:nvSpPr>
        <p:spPr bwMode="auto">
          <a:xfrm>
            <a:off x="10101053" y="6604976"/>
            <a:ext cx="1662113" cy="223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tr-TR" altLang="tr-TR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Boyler</a:t>
            </a:r>
            <a:endParaRPr lang="en-US" altLang="tr-TR" sz="1200" b="1" dirty="0">
              <a:solidFill>
                <a:schemeClr val="bg1"/>
              </a:solidFill>
              <a:latin typeface="Helvetica Bold Tr" charset="0"/>
              <a:ea typeface="Helvetica Bold Tr" charset="0"/>
              <a:cs typeface="Helvetica Bold Tr" charset="0"/>
            </a:endParaRPr>
          </a:p>
        </p:txBody>
      </p:sp>
      <p:sp>
        <p:nvSpPr>
          <p:cNvPr id="9" name="TextBox 39"/>
          <p:cNvSpPr txBox="1">
            <a:spLocks noChangeArrowheads="1"/>
          </p:cNvSpPr>
          <p:nvPr/>
        </p:nvSpPr>
        <p:spPr bwMode="auto">
          <a:xfrm>
            <a:off x="129276" y="6603322"/>
            <a:ext cx="2262232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Резервуар для сжатого воздуха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" name="Title 7">
            <a:extLst>
              <a:ext uri="{FF2B5EF4-FFF2-40B4-BE49-F238E27FC236}">
                <a16:creationId xmlns:a16="http://schemas.microsoft.com/office/drawing/2014/main" id="{A5CB419E-4779-95A3-7871-D76F79091AC5}"/>
              </a:ext>
            </a:extLst>
          </p:cNvPr>
          <p:cNvSpPr txBox="1">
            <a:spLocks/>
          </p:cNvSpPr>
          <p:nvPr/>
        </p:nvSpPr>
        <p:spPr bwMode="auto">
          <a:xfrm>
            <a:off x="9174927" y="5365032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3200" dirty="0">
                <a:solidFill>
                  <a:srgbClr val="38A4B0"/>
                </a:solidFill>
                <a:latin typeface="Helvetica Black Tr" pitchFamily="50" charset="-94"/>
              </a:rPr>
              <a:t>Сосуды под давлением</a:t>
            </a:r>
            <a:endParaRPr lang="tr-TR" altLang="tr-TR" sz="32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5096CFC-0975-D441-9C11-F3EC7E565C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28173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46"/>
            <a:ext cx="12192000" cy="6858000"/>
          </a:xfrm>
          <a:prstGeom prst="rect">
            <a:avLst/>
          </a:prstGeom>
        </p:spPr>
      </p:pic>
      <p:sp>
        <p:nvSpPr>
          <p:cNvPr id="46084" name="Title 7"/>
          <p:cNvSpPr txBox="1">
            <a:spLocks/>
          </p:cNvSpPr>
          <p:nvPr/>
        </p:nvSpPr>
        <p:spPr bwMode="auto">
          <a:xfrm>
            <a:off x="8242056" y="4655894"/>
            <a:ext cx="3949944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r"/>
            <a:r>
              <a:rPr lang="ru-RU" altLang="tr-TR" sz="2900" dirty="0">
                <a:solidFill>
                  <a:srgbClr val="38A4B0"/>
                </a:solidFill>
                <a:latin typeface="Helvetica Black Tr" pitchFamily="50" charset="-94"/>
              </a:rPr>
              <a:t>Промышленные </a:t>
            </a:r>
          </a:p>
          <a:p>
            <a:pPr algn="r"/>
            <a:r>
              <a:rPr lang="ru-RU" altLang="tr-TR" sz="2900" dirty="0">
                <a:solidFill>
                  <a:srgbClr val="38A4B0"/>
                </a:solidFill>
                <a:latin typeface="Helvetica Black Tr" pitchFamily="50" charset="-94"/>
              </a:rPr>
              <a:t>и </a:t>
            </a:r>
            <a:endParaRPr lang="tr-TR" altLang="tr-TR" sz="2900" dirty="0">
              <a:solidFill>
                <a:srgbClr val="38A4B0"/>
              </a:solidFill>
              <a:latin typeface="Helvetica Black Tr" pitchFamily="50" charset="-94"/>
            </a:endParaRPr>
          </a:p>
          <a:p>
            <a:pPr algn="r"/>
            <a:r>
              <a:rPr lang="tr-TR" altLang="tr-TR" sz="2900" dirty="0">
                <a:solidFill>
                  <a:srgbClr val="38A4B0"/>
                </a:solidFill>
                <a:latin typeface="Helvetica Black Tr" pitchFamily="50" charset="-94"/>
              </a:rPr>
              <a:t> </a:t>
            </a:r>
            <a:r>
              <a:rPr lang="ru-RU" altLang="tr-TR" sz="2900" dirty="0">
                <a:solidFill>
                  <a:srgbClr val="38A4B0"/>
                </a:solidFill>
                <a:latin typeface="Helvetica Black Tr" pitchFamily="50" charset="-94"/>
              </a:rPr>
              <a:t>пищевые системы</a:t>
            </a:r>
            <a:endParaRPr lang="tr-TR" altLang="tr-TR" sz="29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481965" y="2859747"/>
            <a:ext cx="1986849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Отопление с использованием пара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127000" y="6593906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Тепловая станция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2" name="TextBox 36"/>
          <p:cNvSpPr txBox="1">
            <a:spLocks noChangeArrowheads="1"/>
          </p:cNvSpPr>
          <p:nvPr/>
        </p:nvSpPr>
        <p:spPr bwMode="auto">
          <a:xfrm>
            <a:off x="6315104" y="6534422"/>
            <a:ext cx="2004981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Устройство стабилизации температуры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4" name="TextBox 36"/>
          <p:cNvSpPr txBox="1">
            <a:spLocks noChangeArrowheads="1"/>
          </p:cNvSpPr>
          <p:nvPr/>
        </p:nvSpPr>
        <p:spPr bwMode="auto">
          <a:xfrm>
            <a:off x="9120428" y="2975269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Терморегулятор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202AAC-E41A-E043-BD22-82B0E52323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417" y="5860"/>
            <a:ext cx="12171162" cy="68462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836A5D-92F8-2444-8215-B7751CA3C7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5" name="TextBox 36">
            <a:extLst>
              <a:ext uri="{FF2B5EF4-FFF2-40B4-BE49-F238E27FC236}">
                <a16:creationId xmlns:a16="http://schemas.microsoft.com/office/drawing/2014/main" id="{58331C76-4860-0B44-BEAC-DE3CF21C51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0877" y="1975013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Реакторный бак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6" name="TextBox 36">
            <a:extLst>
              <a:ext uri="{FF2B5EF4-FFF2-40B4-BE49-F238E27FC236}">
                <a16:creationId xmlns:a16="http://schemas.microsoft.com/office/drawing/2014/main" id="{142799AC-0D76-5D42-9CBE-E25E145D30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6600" y="4354798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Система отопления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6">
            <a:extLst>
              <a:ext uri="{FF2B5EF4-FFF2-40B4-BE49-F238E27FC236}">
                <a16:creationId xmlns:a16="http://schemas.microsoft.com/office/drawing/2014/main" id="{88B2735B-B15F-4A40-A94F-4D69B3B7EB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58787" y="4332573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Система отопления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9" name="TextBox 36">
            <a:extLst>
              <a:ext uri="{FF2B5EF4-FFF2-40B4-BE49-F238E27FC236}">
                <a16:creationId xmlns:a16="http://schemas.microsoft.com/office/drawing/2014/main" id="{8CC8BD65-ECA8-C548-9175-A93F7A630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54233" y="4332573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Система </a:t>
            </a:r>
            <a:r>
              <a:rPr lang="en-US" sz="1200" dirty="0">
                <a:solidFill>
                  <a:schemeClr val="bg1"/>
                </a:solidFill>
              </a:rPr>
              <a:t>CIP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>
            <a:extLst>
              <a:ext uri="{FF2B5EF4-FFF2-40B4-BE49-F238E27FC236}">
                <a16:creationId xmlns:a16="http://schemas.microsoft.com/office/drawing/2014/main" id="{0FD99FCF-A45A-E647-AF03-7314444A51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1340" y="6595127"/>
            <a:ext cx="1909522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Система </a:t>
            </a:r>
            <a:r>
              <a:rPr lang="en-US" sz="1200" dirty="0">
                <a:solidFill>
                  <a:schemeClr val="bg1"/>
                </a:solidFill>
              </a:rPr>
              <a:t>CIP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1" name="TextBox 36">
            <a:extLst>
              <a:ext uri="{FF2B5EF4-FFF2-40B4-BE49-F238E27FC236}">
                <a16:creationId xmlns:a16="http://schemas.microsoft.com/office/drawing/2014/main" id="{4551F5C9-B9CB-7B49-B9A2-05EBF39B9A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3833" y="6595127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Пастеризатор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2" name="Title 7">
            <a:extLst>
              <a:ext uri="{FF2B5EF4-FFF2-40B4-BE49-F238E27FC236}">
                <a16:creationId xmlns:a16="http://schemas.microsoft.com/office/drawing/2014/main" id="{99674AF7-CC0C-0B45-BC82-A1985EE56B1B}"/>
              </a:ext>
            </a:extLst>
          </p:cNvPr>
          <p:cNvSpPr txBox="1">
            <a:spLocks/>
          </p:cNvSpPr>
          <p:nvPr/>
        </p:nvSpPr>
        <p:spPr bwMode="auto">
          <a:xfrm>
            <a:off x="-518833" y="5188663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r"/>
            <a:r>
              <a:rPr lang="ru-RU" altLang="tr-TR" sz="2400" dirty="0">
                <a:solidFill>
                  <a:srgbClr val="38A4B0"/>
                </a:solidFill>
                <a:latin typeface="Helvetica Black Tr" pitchFamily="50" charset="-94"/>
              </a:rPr>
              <a:t>Промышленные и </a:t>
            </a:r>
            <a:endParaRPr lang="tr-TR" altLang="tr-TR" sz="2400" dirty="0">
              <a:solidFill>
                <a:srgbClr val="38A4B0"/>
              </a:solidFill>
              <a:latin typeface="Helvetica Black Tr" pitchFamily="50" charset="-94"/>
            </a:endParaRPr>
          </a:p>
          <a:p>
            <a:pPr algn="r"/>
            <a:r>
              <a:rPr lang="tr-TR" altLang="tr-TR" sz="2400" dirty="0">
                <a:solidFill>
                  <a:srgbClr val="38A4B0"/>
                </a:solidFill>
                <a:latin typeface="Helvetica Black Tr" pitchFamily="50" charset="-94"/>
              </a:rPr>
              <a:t> </a:t>
            </a:r>
            <a:r>
              <a:rPr lang="ru-RU" altLang="tr-TR" sz="2400" dirty="0">
                <a:solidFill>
                  <a:srgbClr val="38A4B0"/>
                </a:solidFill>
                <a:latin typeface="Helvetica Black Tr" pitchFamily="50" charset="-94"/>
              </a:rPr>
              <a:t>пищевые системы</a:t>
            </a:r>
            <a:endParaRPr lang="tr-TR" altLang="tr-TR" sz="2400" dirty="0">
              <a:solidFill>
                <a:srgbClr val="38A4B0"/>
              </a:solidFill>
              <a:latin typeface="Helvetica Black Tr" pitchFamily="50" charset="-94"/>
            </a:endParaRPr>
          </a:p>
          <a:p>
            <a:endParaRPr lang="tr-TR" altLang="tr-TR" sz="25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sp>
        <p:nvSpPr>
          <p:cNvPr id="13" name="TextBox 36">
            <a:extLst>
              <a:ext uri="{FF2B5EF4-FFF2-40B4-BE49-F238E27FC236}">
                <a16:creationId xmlns:a16="http://schemas.microsoft.com/office/drawing/2014/main" id="{3FC5AAE3-189B-8848-941D-AB17D3BC31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8046" y="2010182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Пакетная система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726868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7999"/>
          </a:xfrm>
          <a:prstGeom prst="rect">
            <a:avLst/>
          </a:prstGeom>
        </p:spPr>
      </p:pic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3455164" y="2965735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Терморегулятор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183188" y="6565676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Тепловая станция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2" name="TextBox 36"/>
          <p:cNvSpPr txBox="1">
            <a:spLocks noChangeArrowheads="1"/>
          </p:cNvSpPr>
          <p:nvPr/>
        </p:nvSpPr>
        <p:spPr bwMode="auto">
          <a:xfrm>
            <a:off x="6312064" y="6565676"/>
            <a:ext cx="1917536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Входная станция для квартиры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3" name="TextBox 36"/>
          <p:cNvSpPr txBox="1">
            <a:spLocks noChangeArrowheads="1"/>
          </p:cNvSpPr>
          <p:nvPr/>
        </p:nvSpPr>
        <p:spPr bwMode="auto">
          <a:xfrm>
            <a:off x="9072190" y="2965735"/>
            <a:ext cx="181268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Системы дозирования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153549B1-2F43-DAE8-039F-E414B064B504}"/>
              </a:ext>
            </a:extLst>
          </p:cNvPr>
          <p:cNvSpPr txBox="1">
            <a:spLocks/>
          </p:cNvSpPr>
          <p:nvPr/>
        </p:nvSpPr>
        <p:spPr bwMode="auto">
          <a:xfrm>
            <a:off x="8170616" y="4748580"/>
            <a:ext cx="3949944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r"/>
            <a:r>
              <a:rPr lang="ru-RU" altLang="tr-TR" sz="3200" dirty="0">
                <a:solidFill>
                  <a:srgbClr val="38A4B0"/>
                </a:solidFill>
                <a:latin typeface="Helvetica Black Tr" pitchFamily="50" charset="-94"/>
              </a:rPr>
              <a:t>Промышленные </a:t>
            </a:r>
            <a:endParaRPr lang="en-US" altLang="tr-TR" sz="3200" dirty="0">
              <a:solidFill>
                <a:srgbClr val="38A4B0"/>
              </a:solidFill>
              <a:latin typeface="Helvetica Black Tr" pitchFamily="50" charset="-94"/>
            </a:endParaRPr>
          </a:p>
          <a:p>
            <a:pPr algn="r"/>
            <a:r>
              <a:rPr lang="ru-RU" altLang="tr-TR" sz="3200" dirty="0">
                <a:solidFill>
                  <a:srgbClr val="38A4B0"/>
                </a:solidFill>
                <a:latin typeface="Helvetica Black Tr" pitchFamily="50" charset="-94"/>
              </a:rPr>
              <a:t>и </a:t>
            </a:r>
            <a:endParaRPr lang="tr-TR" altLang="tr-TR" sz="3200" dirty="0">
              <a:solidFill>
                <a:srgbClr val="38A4B0"/>
              </a:solidFill>
              <a:latin typeface="Helvetica Black Tr" pitchFamily="50" charset="-94"/>
            </a:endParaRPr>
          </a:p>
          <a:p>
            <a:pPr algn="r"/>
            <a:r>
              <a:rPr lang="tr-TR" altLang="tr-TR" sz="3200" dirty="0">
                <a:solidFill>
                  <a:srgbClr val="38A4B0"/>
                </a:solidFill>
                <a:latin typeface="Helvetica Black Tr" pitchFamily="50" charset="-94"/>
              </a:rPr>
              <a:t> </a:t>
            </a:r>
            <a:r>
              <a:rPr lang="ru-RU" altLang="tr-TR" sz="3200" dirty="0">
                <a:solidFill>
                  <a:srgbClr val="38A4B0"/>
                </a:solidFill>
                <a:latin typeface="Helvetica Black Tr" pitchFamily="50" charset="-94"/>
              </a:rPr>
              <a:t>пищевые </a:t>
            </a:r>
          </a:p>
          <a:p>
            <a:pPr algn="r"/>
            <a:r>
              <a:rPr lang="ru-RU" altLang="tr-TR" sz="3200" dirty="0">
                <a:solidFill>
                  <a:srgbClr val="38A4B0"/>
                </a:solidFill>
                <a:latin typeface="Helvetica Black Tr" pitchFamily="50" charset="-94"/>
              </a:rPr>
              <a:t>системы</a:t>
            </a:r>
            <a:endParaRPr lang="tr-TR" altLang="tr-TR" sz="32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BB1D849-906B-CB48-A595-09E46AE09A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29402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8000"/>
          </a:xfrm>
          <a:prstGeom prst="rect">
            <a:avLst/>
          </a:prstGeom>
        </p:spPr>
      </p:pic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3463957" y="2965735"/>
            <a:ext cx="1881766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en-US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ru-RU" sz="1200" dirty="0">
                <a:solidFill>
                  <a:schemeClr val="bg1"/>
                </a:solidFill>
              </a:rPr>
              <a:t>Пастеризатор для сливок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35169" y="6565676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Система </a:t>
            </a:r>
            <a:r>
              <a:rPr lang="en-US" sz="1200" dirty="0">
                <a:solidFill>
                  <a:schemeClr val="bg1"/>
                </a:solidFill>
              </a:rPr>
              <a:t>CIP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3" name="TextBox 36"/>
          <p:cNvSpPr txBox="1">
            <a:spLocks noChangeArrowheads="1"/>
          </p:cNvSpPr>
          <p:nvPr/>
        </p:nvSpPr>
        <p:spPr bwMode="auto">
          <a:xfrm>
            <a:off x="9044690" y="2965735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Пастеризатор молока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4" name="TextBox 36"/>
          <p:cNvSpPr txBox="1">
            <a:spLocks noChangeArrowheads="1"/>
          </p:cNvSpPr>
          <p:nvPr/>
        </p:nvSpPr>
        <p:spPr bwMode="auto">
          <a:xfrm>
            <a:off x="6234691" y="6565676"/>
            <a:ext cx="1994540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Пастеризатор для фруктового сока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AF99068-B0C6-8E4E-A2E5-AD028748C5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16" name="Title 7">
            <a:extLst>
              <a:ext uri="{FF2B5EF4-FFF2-40B4-BE49-F238E27FC236}">
                <a16:creationId xmlns:a16="http://schemas.microsoft.com/office/drawing/2014/main" id="{FD3A0176-88E4-6146-868F-AA87833A546C}"/>
              </a:ext>
            </a:extLst>
          </p:cNvPr>
          <p:cNvSpPr txBox="1">
            <a:spLocks/>
          </p:cNvSpPr>
          <p:nvPr/>
        </p:nvSpPr>
        <p:spPr bwMode="auto">
          <a:xfrm>
            <a:off x="8170616" y="4442122"/>
            <a:ext cx="3949944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r"/>
            <a:r>
              <a:rPr lang="ru-RU" altLang="tr-TR" sz="2800" dirty="0">
                <a:solidFill>
                  <a:srgbClr val="38A4B0"/>
                </a:solidFill>
                <a:latin typeface="Helvetica Black Tr" pitchFamily="50" charset="-94"/>
              </a:rPr>
              <a:t>Промышленные </a:t>
            </a:r>
            <a:endParaRPr lang="en-US" altLang="tr-TR" sz="2800" dirty="0">
              <a:solidFill>
                <a:srgbClr val="38A4B0"/>
              </a:solidFill>
              <a:latin typeface="Helvetica Black Tr" pitchFamily="50" charset="-94"/>
            </a:endParaRPr>
          </a:p>
          <a:p>
            <a:pPr algn="r"/>
            <a:r>
              <a:rPr lang="ru-RU" altLang="tr-TR" sz="2800" dirty="0">
                <a:solidFill>
                  <a:srgbClr val="38A4B0"/>
                </a:solidFill>
                <a:latin typeface="Helvetica Black Tr" pitchFamily="50" charset="-94"/>
              </a:rPr>
              <a:t>и </a:t>
            </a:r>
            <a:endParaRPr lang="tr-TR" altLang="tr-TR" sz="2800" dirty="0">
              <a:solidFill>
                <a:srgbClr val="38A4B0"/>
              </a:solidFill>
              <a:latin typeface="Helvetica Black Tr" pitchFamily="50" charset="-94"/>
            </a:endParaRPr>
          </a:p>
          <a:p>
            <a:pPr algn="r"/>
            <a:r>
              <a:rPr lang="tr-TR" altLang="tr-TR" sz="2800" dirty="0">
                <a:solidFill>
                  <a:srgbClr val="38A4B0"/>
                </a:solidFill>
                <a:latin typeface="Helvetica Black Tr" pitchFamily="50" charset="-94"/>
              </a:rPr>
              <a:t> </a:t>
            </a:r>
            <a:r>
              <a:rPr lang="ru-RU" altLang="tr-TR" sz="2800" dirty="0">
                <a:solidFill>
                  <a:srgbClr val="38A4B0"/>
                </a:solidFill>
                <a:latin typeface="Helvetica Black Tr" pitchFamily="50" charset="-94"/>
              </a:rPr>
              <a:t>пищевые </a:t>
            </a:r>
          </a:p>
          <a:p>
            <a:pPr algn="r"/>
            <a:r>
              <a:rPr lang="ru-RU" altLang="tr-TR" sz="2800" dirty="0">
                <a:solidFill>
                  <a:srgbClr val="38A4B0"/>
                </a:solidFill>
                <a:latin typeface="Helvetica Black Tr" pitchFamily="50" charset="-94"/>
              </a:rPr>
              <a:t>системы</a:t>
            </a:r>
            <a:endParaRPr lang="tr-TR" altLang="tr-TR" sz="28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179209987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800113D-89C4-094F-813F-BF13AA901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229" y="0"/>
            <a:ext cx="12189541" cy="6858000"/>
          </a:xfrm>
          <a:prstGeom prst="rect">
            <a:avLst/>
          </a:prstGeom>
        </p:spPr>
      </p:pic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03370" y="2987060"/>
            <a:ext cx="2126976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Воздуходувки</a:t>
            </a:r>
            <a:endParaRPr lang="en-US" altLang="tr-TR" sz="1200" b="1" dirty="0">
              <a:solidFill>
                <a:schemeClr val="bg1"/>
              </a:solidFill>
              <a:latin typeface="Helvetica Bold Tr" charset="0"/>
              <a:ea typeface="Helvetica Bold Tr" charset="0"/>
              <a:cs typeface="Helvetica Bold Tr" charset="0"/>
            </a:endParaRPr>
          </a:p>
        </p:txBody>
      </p:sp>
      <p:sp>
        <p:nvSpPr>
          <p:cNvPr id="11" name="TextBox 36"/>
          <p:cNvSpPr txBox="1">
            <a:spLocks noChangeArrowheads="1"/>
          </p:cNvSpPr>
          <p:nvPr/>
        </p:nvSpPr>
        <p:spPr bwMode="auto">
          <a:xfrm>
            <a:off x="129913" y="659972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Лопастные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488812" y="2918771"/>
            <a:ext cx="2126976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Гигиеничные центробежные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6344960" y="6531432"/>
            <a:ext cx="2126976" cy="35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Воздушные диафрагменные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4035" name="Title 7"/>
          <p:cNvSpPr>
            <a:spLocks noGrp="1"/>
          </p:cNvSpPr>
          <p:nvPr>
            <p:ph type="title"/>
          </p:nvPr>
        </p:nvSpPr>
        <p:spPr bwMode="auto">
          <a:xfrm>
            <a:off x="9234610" y="4917444"/>
            <a:ext cx="2775681" cy="158007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/>
          <a:p>
            <a:pPr indent="-342900" algn="r">
              <a:lnSpc>
                <a:spcPct val="100000"/>
              </a:lnSpc>
            </a:pPr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Насосное оборудование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0E892A6-A7BF-7745-BCBB-44E6E92574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800113D-89C4-094F-813F-BF13AA901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89541" cy="6857999"/>
          </a:xfrm>
          <a:prstGeom prst="rect">
            <a:avLst/>
          </a:prstGeom>
        </p:spPr>
      </p:pic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69971" y="2987060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Зубчатые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1" name="TextBox 36"/>
          <p:cNvSpPr txBox="1">
            <a:spLocks noChangeArrowheads="1"/>
          </p:cNvSpPr>
          <p:nvPr/>
        </p:nvSpPr>
        <p:spPr bwMode="auto">
          <a:xfrm>
            <a:off x="129913" y="6599721"/>
            <a:ext cx="2126976" cy="22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en-US" sz="1200" b="1" dirty="0">
                <a:solidFill>
                  <a:schemeClr val="bg1"/>
                </a:solidFill>
                <a:latin typeface="Helvetica Bold Tr" charset="0"/>
                <a:ea typeface="Helvetica Bold Tr" charset="0"/>
                <a:cs typeface="Helvetica Bold Tr" charset="0"/>
              </a:rPr>
              <a:t> </a:t>
            </a:r>
            <a:r>
              <a:rPr lang="ru-RU" sz="1200" dirty="0">
                <a:solidFill>
                  <a:schemeClr val="bg1"/>
                </a:solidFill>
              </a:rPr>
              <a:t>Воздуходувки</a:t>
            </a:r>
            <a:endParaRPr lang="en-US" altLang="tr-TR" sz="1200" b="1" dirty="0">
              <a:solidFill>
                <a:schemeClr val="bg1"/>
              </a:solidFill>
              <a:latin typeface="Helvetica Bold Tr" charset="0"/>
              <a:ea typeface="Helvetica Bold Tr" charset="0"/>
              <a:cs typeface="Helvetica Bold Tr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506396" y="298706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Лопастные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6344960" y="659972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Двухвинтовые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4035" name="Title 7"/>
          <p:cNvSpPr>
            <a:spLocks noGrp="1"/>
          </p:cNvSpPr>
          <p:nvPr>
            <p:ph type="title"/>
          </p:nvPr>
        </p:nvSpPr>
        <p:spPr bwMode="auto">
          <a:xfrm>
            <a:off x="9296156" y="4794351"/>
            <a:ext cx="2689189" cy="158007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/>
          <a:p>
            <a:pPr indent="-342900" algn="r">
              <a:lnSpc>
                <a:spcPct val="100000"/>
              </a:lnSpc>
            </a:pPr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Насосное оборудование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49AEFFF-6578-CA4B-B1E9-FE75FD6E92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38164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800113D-89C4-094F-813F-BF13AA901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89541" cy="6857999"/>
          </a:xfrm>
          <a:prstGeom prst="rect">
            <a:avLst/>
          </a:prstGeom>
        </p:spPr>
      </p:pic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69971" y="2987060"/>
            <a:ext cx="251500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Воздушные диафрагменные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1" name="TextBox 36"/>
          <p:cNvSpPr txBox="1">
            <a:spLocks noChangeArrowheads="1"/>
          </p:cNvSpPr>
          <p:nvPr/>
        </p:nvSpPr>
        <p:spPr bwMode="auto">
          <a:xfrm>
            <a:off x="129913" y="659972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Насосы для кислот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506396" y="298706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Насосы для бочек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6344960" y="659972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Дозирующие насосы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4035" name="Title 7"/>
          <p:cNvSpPr>
            <a:spLocks noGrp="1"/>
          </p:cNvSpPr>
          <p:nvPr>
            <p:ph type="title"/>
          </p:nvPr>
        </p:nvSpPr>
        <p:spPr bwMode="auto">
          <a:xfrm>
            <a:off x="9375287" y="4908651"/>
            <a:ext cx="2689189" cy="158007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/>
          <a:p>
            <a:pPr indent="-342900" algn="r">
              <a:lnSpc>
                <a:spcPct val="100000"/>
              </a:lnSpc>
            </a:pPr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Насосное оборудование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1CCE32E-B1FC-ED40-A609-8A828E751D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57188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Users\yasemintakmaz\Desktop\Ekin logo.pn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4082" y="520870"/>
            <a:ext cx="1922246" cy="28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D7B56D-614E-0847-B4D6-150FACA00E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229" y="0"/>
            <a:ext cx="12189541" cy="6858000"/>
          </a:xfrm>
          <a:prstGeom prst="rect">
            <a:avLst/>
          </a:prstGeom>
        </p:spPr>
      </p:pic>
      <p:sp>
        <p:nvSpPr>
          <p:cNvPr id="9" name="TextBox 36"/>
          <p:cNvSpPr txBox="1">
            <a:spLocks noChangeArrowheads="1"/>
          </p:cNvSpPr>
          <p:nvPr/>
        </p:nvSpPr>
        <p:spPr bwMode="auto">
          <a:xfrm>
            <a:off x="9169971" y="2987060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Шаровые краны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1" name="TextBox 36"/>
          <p:cNvSpPr txBox="1">
            <a:spLocks noChangeArrowheads="1"/>
          </p:cNvSpPr>
          <p:nvPr/>
        </p:nvSpPr>
        <p:spPr bwMode="auto">
          <a:xfrm>
            <a:off x="129913" y="659972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Ножевые клапаны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506396" y="298706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Клапаны с дисковым затвором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6344960" y="6599721"/>
            <a:ext cx="2126976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Глобусные клапаны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44035" name="Title 7"/>
          <p:cNvSpPr>
            <a:spLocks noGrp="1"/>
          </p:cNvSpPr>
          <p:nvPr>
            <p:ph type="title"/>
          </p:nvPr>
        </p:nvSpPr>
        <p:spPr bwMode="auto">
          <a:xfrm>
            <a:off x="8877353" y="5277928"/>
            <a:ext cx="3184734" cy="158007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/>
          <a:p>
            <a:pPr indent="-342900" algn="r">
              <a:lnSpc>
                <a:spcPct val="100000"/>
              </a:lnSpc>
            </a:pPr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Запорная арматура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8930B2D-7110-B64B-9D26-163B98E519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37961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C:\Users\yasemintakmaz\Desktop\Ekin logo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4082" y="520870"/>
            <a:ext cx="1922246" cy="28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1C9CD8-5BD3-0B4C-8BA0-0F82B7FE54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229" y="0"/>
            <a:ext cx="12189541" cy="6857999"/>
          </a:xfrm>
          <a:prstGeom prst="rect">
            <a:avLst/>
          </a:prstGeom>
        </p:spPr>
      </p:pic>
      <p:sp>
        <p:nvSpPr>
          <p:cNvPr id="13" name="TextBox 36"/>
          <p:cNvSpPr txBox="1">
            <a:spLocks noChangeArrowheads="1"/>
          </p:cNvSpPr>
          <p:nvPr/>
        </p:nvSpPr>
        <p:spPr bwMode="auto">
          <a:xfrm>
            <a:off x="9073832" y="2971107"/>
            <a:ext cx="200620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Охлаждающие башни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3493572" y="2975339"/>
            <a:ext cx="200620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Солнечные установки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/>
          <p:cNvSpPr txBox="1">
            <a:spLocks noChangeArrowheads="1"/>
          </p:cNvSpPr>
          <p:nvPr/>
        </p:nvSpPr>
        <p:spPr bwMode="auto">
          <a:xfrm>
            <a:off x="6216346" y="6606542"/>
            <a:ext cx="1450975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Паровые генераторы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2" name="TextBox 36"/>
          <p:cNvSpPr txBox="1">
            <a:spLocks noChangeArrowheads="1"/>
          </p:cNvSpPr>
          <p:nvPr/>
        </p:nvSpPr>
        <p:spPr bwMode="auto">
          <a:xfrm>
            <a:off x="154024" y="6606541"/>
            <a:ext cx="2006207" cy="225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  <a:latin typeface="Helvetica Bold Tr" charset="0"/>
                <a:ea typeface="Helvetica-LightNormalTr" charset="0"/>
                <a:cs typeface="Helvetica-LightNormalTr" charset="0"/>
              </a:rPr>
              <a:t>Котлы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E486504-2DC2-D94E-849D-BE82426C010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9233E4D3-BA08-7249-A86A-9EF571C1EC42}"/>
              </a:ext>
            </a:extLst>
          </p:cNvPr>
          <p:cNvSpPr txBox="1">
            <a:spLocks/>
          </p:cNvSpPr>
          <p:nvPr/>
        </p:nvSpPr>
        <p:spPr bwMode="auto">
          <a:xfrm>
            <a:off x="8877353" y="5277928"/>
            <a:ext cx="3184734" cy="158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indent="-342900" algn="r">
              <a:lnSpc>
                <a:spcPct val="100000"/>
              </a:lnSpc>
            </a:pPr>
            <a:r>
              <a:rPr lang="ru-RU" altLang="tr-TR" sz="3000" dirty="0">
                <a:solidFill>
                  <a:srgbClr val="38A4B0"/>
                </a:solidFill>
                <a:latin typeface="Helvetica Black Tr" pitchFamily="50" charset="-94"/>
              </a:rPr>
              <a:t>Энергетические системы</a:t>
            </a:r>
            <a:endParaRPr lang="tr-TR" altLang="tr-TR" sz="30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10632014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417" y="5859"/>
            <a:ext cx="12171162" cy="68462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836A5D-92F8-2444-8215-B7751CA3C7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E5B81627-A0B1-9E41-AB1D-6BAB7EB49BA4}"/>
              </a:ext>
            </a:extLst>
          </p:cNvPr>
          <p:cNvSpPr txBox="1">
            <a:spLocks/>
          </p:cNvSpPr>
          <p:nvPr/>
        </p:nvSpPr>
        <p:spPr bwMode="auto">
          <a:xfrm>
            <a:off x="-383891" y="5117642"/>
            <a:ext cx="3329498" cy="1423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-342900"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endParaRPr lang="tr-TR" altLang="tr-TR" sz="2500" dirty="0">
              <a:solidFill>
                <a:srgbClr val="38A4B0"/>
              </a:solidFill>
              <a:latin typeface="Helvetica Black Tr" pitchFamily="50" charset="-94"/>
            </a:endParaRPr>
          </a:p>
          <a:p>
            <a:pPr algn="r"/>
            <a:r>
              <a:rPr lang="ru-RU" altLang="tr-TR" sz="2800" dirty="0">
                <a:solidFill>
                  <a:srgbClr val="38A4B0"/>
                </a:solidFill>
                <a:latin typeface="Helvetica Black Tr" pitchFamily="50" charset="-94"/>
              </a:rPr>
              <a:t>Энергетические системы</a:t>
            </a:r>
            <a:endParaRPr lang="tr-TR" altLang="tr-TR" sz="2800" dirty="0">
              <a:solidFill>
                <a:srgbClr val="38A4B0"/>
              </a:solidFill>
              <a:latin typeface="Helvetica Black Tr" pitchFamily="50" charset="-94"/>
            </a:endParaRPr>
          </a:p>
        </p:txBody>
      </p:sp>
      <p:sp>
        <p:nvSpPr>
          <p:cNvPr id="6" name="TextBox 36">
            <a:extLst>
              <a:ext uri="{FF2B5EF4-FFF2-40B4-BE49-F238E27FC236}">
                <a16:creationId xmlns:a16="http://schemas.microsoft.com/office/drawing/2014/main" id="{AA970DD8-EE1A-7F47-B078-882281E306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5607" y="1964205"/>
            <a:ext cx="221254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Котел горячей воды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8" name="TextBox 36">
            <a:extLst>
              <a:ext uri="{FF2B5EF4-FFF2-40B4-BE49-F238E27FC236}">
                <a16:creationId xmlns:a16="http://schemas.microsoft.com/office/drawing/2014/main" id="{9183B1DC-7991-644E-906B-B44D5A2F76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8526" y="4318701"/>
            <a:ext cx="221254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Котел горячей воды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9" name="TextBox 36">
            <a:extLst>
              <a:ext uri="{FF2B5EF4-FFF2-40B4-BE49-F238E27FC236}">
                <a16:creationId xmlns:a16="http://schemas.microsoft.com/office/drawing/2014/main" id="{69716406-5737-2141-8C46-1F65B2A2B2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10865" y="4318701"/>
            <a:ext cx="221254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Испарительный бак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0" name="TextBox 36">
            <a:extLst>
              <a:ext uri="{FF2B5EF4-FFF2-40B4-BE49-F238E27FC236}">
                <a16:creationId xmlns:a16="http://schemas.microsoft.com/office/drawing/2014/main" id="{2B080206-0378-E147-83E5-028F6AC280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8588" y="2009255"/>
            <a:ext cx="221254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Тепловая батарея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2" name="TextBox 36">
            <a:extLst>
              <a:ext uri="{FF2B5EF4-FFF2-40B4-BE49-F238E27FC236}">
                <a16:creationId xmlns:a16="http://schemas.microsoft.com/office/drawing/2014/main" id="{1FAC85AC-9788-584C-9493-CDC0D9EC66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61696" y="6592978"/>
            <a:ext cx="221254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Охлаждающие башни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3" name="TextBox 36">
            <a:extLst>
              <a:ext uri="{FF2B5EF4-FFF2-40B4-BE49-F238E27FC236}">
                <a16:creationId xmlns:a16="http://schemas.microsoft.com/office/drawing/2014/main" id="{C6E7BD04-3D18-C247-B066-43E7956D64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48451" y="4318701"/>
            <a:ext cx="221254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Котел горячей воды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sp>
        <p:nvSpPr>
          <p:cNvPr id="11" name="TextBox 36">
            <a:extLst>
              <a:ext uri="{FF2B5EF4-FFF2-40B4-BE49-F238E27FC236}">
                <a16:creationId xmlns:a16="http://schemas.microsoft.com/office/drawing/2014/main" id="{124A8F08-C2E3-8E46-B7D4-A1068D2436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5607" y="6592978"/>
            <a:ext cx="2212547" cy="228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70000"/>
              </a:lnSpc>
            </a:pPr>
            <a:r>
              <a:rPr lang="ru-RU" sz="1200" dirty="0">
                <a:solidFill>
                  <a:schemeClr val="bg1"/>
                </a:solidFill>
              </a:rPr>
              <a:t>Котел горячей воды</a:t>
            </a:r>
            <a:endParaRPr lang="en-US" altLang="tr-TR" sz="1200" dirty="0">
              <a:solidFill>
                <a:schemeClr val="bg1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23779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Resim 1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3380" y="8706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7" name="Title 7"/>
          <p:cNvSpPr txBox="1">
            <a:spLocks/>
          </p:cNvSpPr>
          <p:nvPr/>
        </p:nvSpPr>
        <p:spPr bwMode="auto">
          <a:xfrm>
            <a:off x="768349" y="1400259"/>
            <a:ext cx="5033963" cy="582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ru-RU" altLang="tr-TR" sz="4400" b="1" dirty="0">
                <a:solidFill>
                  <a:srgbClr val="1A1449"/>
                </a:solidFill>
                <a:latin typeface="Helvetica Black Tr" pitchFamily="50" charset="-94"/>
              </a:rPr>
              <a:t>Отраслевые решения</a:t>
            </a:r>
            <a:endParaRPr lang="tr-TR" altLang="tr-TR" sz="44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sp>
        <p:nvSpPr>
          <p:cNvPr id="47110" name="Slide Number Placeholder 77"/>
          <p:cNvSpPr>
            <a:spLocks noGrp="1"/>
          </p:cNvSpPr>
          <p:nvPr>
            <p:ph type="sldNum" sz="quarter" idx="15"/>
          </p:nvPr>
        </p:nvSpPr>
        <p:spPr bwMode="auto">
          <a:xfrm>
            <a:off x="8607425" y="6503988"/>
            <a:ext cx="465138" cy="2746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fld id="{79BBD027-71BA-4561-A834-9A6A1D162FF8}" type="slidenum">
              <a:rPr lang="en-US" altLang="tr-TR" smtClean="0">
                <a:solidFill>
                  <a:srgbClr val="F2F2F2"/>
                </a:solidFill>
                <a:latin typeface="Calibri Light" pitchFamily="34" charset="0"/>
              </a:rPr>
              <a:pPr eaLnBrk="1" hangingPunct="1"/>
              <a:t>80</a:t>
            </a:fld>
            <a:endParaRPr lang="en-US" altLang="tr-TR">
              <a:solidFill>
                <a:srgbClr val="F2F2F2"/>
              </a:solidFill>
              <a:latin typeface="Calibri Light" pitchFamily="34" charset="0"/>
            </a:endParaRPr>
          </a:p>
        </p:txBody>
      </p:sp>
      <p:sp>
        <p:nvSpPr>
          <p:cNvPr id="28" name="Rectangle 79"/>
          <p:cNvSpPr/>
          <p:nvPr/>
        </p:nvSpPr>
        <p:spPr bwMode="auto">
          <a:xfrm>
            <a:off x="5029200" y="3008313"/>
            <a:ext cx="649288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914354" fontAlgn="auto">
              <a:spcBef>
                <a:spcPts val="0"/>
              </a:spcBef>
              <a:spcAft>
                <a:spcPts val="0"/>
              </a:spcAft>
              <a:buClr>
                <a:srgbClr val="E24848"/>
              </a:buClr>
              <a:defRPr/>
            </a:pPr>
            <a:r>
              <a:rPr lang="en-US" sz="12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  <a:ea typeface="Open Sans Light" panose="020B0306030504020204" pitchFamily="34" charset="0"/>
                <a:cs typeface="Open Sans Light" panose="020B0306030504020204" pitchFamily="34" charset="0"/>
              </a:rPr>
              <a:t>HVA</a:t>
            </a:r>
            <a:r>
              <a:rPr lang="tr-TR" sz="12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  <a:ea typeface="Open Sans Light" panose="020B0306030504020204" pitchFamily="34" charset="0"/>
                <a:cs typeface="Open Sans Light" panose="020B0306030504020204" pitchFamily="34" charset="0"/>
              </a:rPr>
              <a:t>C</a:t>
            </a:r>
            <a:endParaRPr lang="en-US" sz="1200" b="1" noProof="1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20" name="Freeform 11"/>
          <p:cNvSpPr/>
          <p:nvPr/>
        </p:nvSpPr>
        <p:spPr bwMode="auto">
          <a:xfrm rot="5400000" flipH="1">
            <a:off x="4735513" y="4135438"/>
            <a:ext cx="1884362" cy="1630362"/>
          </a:xfrm>
          <a:custGeom>
            <a:avLst/>
            <a:gdLst>
              <a:gd name="connsiteX0" fmla="*/ 0 w 1045063"/>
              <a:gd name="connsiteY0" fmla="*/ 452051 h 904102"/>
              <a:gd name="connsiteX1" fmla="*/ 258302 w 1045063"/>
              <a:gd name="connsiteY1" fmla="*/ 0 h 904102"/>
              <a:gd name="connsiteX2" fmla="*/ 786761 w 1045063"/>
              <a:gd name="connsiteY2" fmla="*/ 0 h 904102"/>
              <a:gd name="connsiteX3" fmla="*/ 1045063 w 1045063"/>
              <a:gd name="connsiteY3" fmla="*/ 452051 h 904102"/>
              <a:gd name="connsiteX4" fmla="*/ 786761 w 1045063"/>
              <a:gd name="connsiteY4" fmla="*/ 904102 h 904102"/>
              <a:gd name="connsiteX5" fmla="*/ 258302 w 1045063"/>
              <a:gd name="connsiteY5" fmla="*/ 904102 h 904102"/>
              <a:gd name="connsiteX6" fmla="*/ 0 w 1045063"/>
              <a:gd name="connsiteY6" fmla="*/ 452051 h 904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5063" h="904102">
                <a:moveTo>
                  <a:pt x="0" y="452051"/>
                </a:moveTo>
                <a:lnTo>
                  <a:pt x="258302" y="0"/>
                </a:lnTo>
                <a:lnTo>
                  <a:pt x="786761" y="0"/>
                </a:lnTo>
                <a:lnTo>
                  <a:pt x="1045063" y="452051"/>
                </a:lnTo>
                <a:lnTo>
                  <a:pt x="786761" y="904102"/>
                </a:lnTo>
                <a:lnTo>
                  <a:pt x="258302" y="904102"/>
                </a:lnTo>
                <a:lnTo>
                  <a:pt x="0" y="452051"/>
                </a:lnTo>
                <a:close/>
              </a:path>
            </a:pathLst>
          </a:custGeom>
          <a:solidFill>
            <a:srgbClr val="4CC1BA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01129" tIns="177769" rIns="201129" bIns="177769" spcCol="1270" anchor="ctr"/>
          <a:lstStyle/>
          <a:p>
            <a:pPr algn="ctr" defTabSz="977900" fontAlgn="auto">
              <a:lnSpc>
                <a:spcPct val="90000"/>
              </a:lnSpc>
              <a:spcAft>
                <a:spcPct val="35000"/>
              </a:spcAft>
              <a:defRPr/>
            </a:pPr>
            <a:endParaRPr lang="en-US" sz="2200"/>
          </a:p>
        </p:txBody>
      </p:sp>
      <p:sp>
        <p:nvSpPr>
          <p:cNvPr id="23" name="Freeform 17"/>
          <p:cNvSpPr/>
          <p:nvPr/>
        </p:nvSpPr>
        <p:spPr bwMode="auto">
          <a:xfrm rot="5400000" flipH="1">
            <a:off x="8715376" y="4135437"/>
            <a:ext cx="1884362" cy="1630363"/>
          </a:xfrm>
          <a:custGeom>
            <a:avLst/>
            <a:gdLst>
              <a:gd name="connsiteX0" fmla="*/ 0 w 1045063"/>
              <a:gd name="connsiteY0" fmla="*/ 452051 h 904102"/>
              <a:gd name="connsiteX1" fmla="*/ 258302 w 1045063"/>
              <a:gd name="connsiteY1" fmla="*/ 0 h 904102"/>
              <a:gd name="connsiteX2" fmla="*/ 786761 w 1045063"/>
              <a:gd name="connsiteY2" fmla="*/ 0 h 904102"/>
              <a:gd name="connsiteX3" fmla="*/ 1045063 w 1045063"/>
              <a:gd name="connsiteY3" fmla="*/ 452051 h 904102"/>
              <a:gd name="connsiteX4" fmla="*/ 786761 w 1045063"/>
              <a:gd name="connsiteY4" fmla="*/ 904102 h 904102"/>
              <a:gd name="connsiteX5" fmla="*/ 258302 w 1045063"/>
              <a:gd name="connsiteY5" fmla="*/ 904102 h 904102"/>
              <a:gd name="connsiteX6" fmla="*/ 0 w 1045063"/>
              <a:gd name="connsiteY6" fmla="*/ 452051 h 904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5063" h="904102">
                <a:moveTo>
                  <a:pt x="0" y="452051"/>
                </a:moveTo>
                <a:lnTo>
                  <a:pt x="258302" y="0"/>
                </a:lnTo>
                <a:lnTo>
                  <a:pt x="786761" y="0"/>
                </a:lnTo>
                <a:lnTo>
                  <a:pt x="1045063" y="452051"/>
                </a:lnTo>
                <a:lnTo>
                  <a:pt x="786761" y="904102"/>
                </a:lnTo>
                <a:lnTo>
                  <a:pt x="258302" y="904102"/>
                </a:lnTo>
                <a:lnTo>
                  <a:pt x="0" y="452051"/>
                </a:lnTo>
                <a:close/>
              </a:path>
            </a:pathLst>
          </a:custGeom>
          <a:solidFill>
            <a:srgbClr val="4CC1BA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01129" tIns="177769" rIns="201129" bIns="177769" spcCol="1270" anchor="ctr"/>
          <a:lstStyle/>
          <a:p>
            <a:pPr algn="ctr" defTabSz="977900" fontAlgn="auto">
              <a:lnSpc>
                <a:spcPct val="90000"/>
              </a:lnSpc>
              <a:spcAft>
                <a:spcPct val="35000"/>
              </a:spcAft>
              <a:defRPr/>
            </a:pPr>
            <a:endParaRPr lang="en-US" sz="2200"/>
          </a:p>
        </p:txBody>
      </p:sp>
      <p:sp>
        <p:nvSpPr>
          <p:cNvPr id="25" name="Freeform 19"/>
          <p:cNvSpPr/>
          <p:nvPr/>
        </p:nvSpPr>
        <p:spPr bwMode="auto">
          <a:xfrm rot="5400000" flipH="1">
            <a:off x="7710488" y="2398713"/>
            <a:ext cx="1885950" cy="1631950"/>
          </a:xfrm>
          <a:custGeom>
            <a:avLst/>
            <a:gdLst>
              <a:gd name="connsiteX0" fmla="*/ 0 w 1045063"/>
              <a:gd name="connsiteY0" fmla="*/ 452051 h 904102"/>
              <a:gd name="connsiteX1" fmla="*/ 258302 w 1045063"/>
              <a:gd name="connsiteY1" fmla="*/ 0 h 904102"/>
              <a:gd name="connsiteX2" fmla="*/ 786761 w 1045063"/>
              <a:gd name="connsiteY2" fmla="*/ 0 h 904102"/>
              <a:gd name="connsiteX3" fmla="*/ 1045063 w 1045063"/>
              <a:gd name="connsiteY3" fmla="*/ 452051 h 904102"/>
              <a:gd name="connsiteX4" fmla="*/ 786761 w 1045063"/>
              <a:gd name="connsiteY4" fmla="*/ 904102 h 904102"/>
              <a:gd name="connsiteX5" fmla="*/ 258302 w 1045063"/>
              <a:gd name="connsiteY5" fmla="*/ 904102 h 904102"/>
              <a:gd name="connsiteX6" fmla="*/ 0 w 1045063"/>
              <a:gd name="connsiteY6" fmla="*/ 452051 h 904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5063" h="904102">
                <a:moveTo>
                  <a:pt x="0" y="452051"/>
                </a:moveTo>
                <a:lnTo>
                  <a:pt x="258302" y="0"/>
                </a:lnTo>
                <a:lnTo>
                  <a:pt x="786761" y="0"/>
                </a:lnTo>
                <a:lnTo>
                  <a:pt x="1045063" y="452051"/>
                </a:lnTo>
                <a:lnTo>
                  <a:pt x="786761" y="904102"/>
                </a:lnTo>
                <a:lnTo>
                  <a:pt x="258302" y="904102"/>
                </a:lnTo>
                <a:lnTo>
                  <a:pt x="0" y="452051"/>
                </a:lnTo>
                <a:close/>
              </a:path>
            </a:pathLst>
          </a:custGeom>
          <a:solidFill>
            <a:srgbClr val="4CC1BA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01129" tIns="177769" rIns="201129" bIns="177769" spcCol="1270" anchor="ctr"/>
          <a:lstStyle/>
          <a:p>
            <a:pPr algn="ctr" defTabSz="977900" fontAlgn="auto">
              <a:lnSpc>
                <a:spcPct val="90000"/>
              </a:lnSpc>
              <a:spcAft>
                <a:spcPct val="35000"/>
              </a:spcAft>
              <a:defRPr/>
            </a:pPr>
            <a:endParaRPr lang="en-US" sz="2200"/>
          </a:p>
        </p:txBody>
      </p:sp>
      <p:sp>
        <p:nvSpPr>
          <p:cNvPr id="26" name="Freeform 20"/>
          <p:cNvSpPr/>
          <p:nvPr/>
        </p:nvSpPr>
        <p:spPr bwMode="auto">
          <a:xfrm rot="5400000" flipH="1">
            <a:off x="5737226" y="2400300"/>
            <a:ext cx="1885950" cy="1628775"/>
          </a:xfrm>
          <a:custGeom>
            <a:avLst/>
            <a:gdLst>
              <a:gd name="connsiteX0" fmla="*/ 0 w 1045063"/>
              <a:gd name="connsiteY0" fmla="*/ 452051 h 904102"/>
              <a:gd name="connsiteX1" fmla="*/ 258302 w 1045063"/>
              <a:gd name="connsiteY1" fmla="*/ 0 h 904102"/>
              <a:gd name="connsiteX2" fmla="*/ 786761 w 1045063"/>
              <a:gd name="connsiteY2" fmla="*/ 0 h 904102"/>
              <a:gd name="connsiteX3" fmla="*/ 1045063 w 1045063"/>
              <a:gd name="connsiteY3" fmla="*/ 452051 h 904102"/>
              <a:gd name="connsiteX4" fmla="*/ 786761 w 1045063"/>
              <a:gd name="connsiteY4" fmla="*/ 904102 h 904102"/>
              <a:gd name="connsiteX5" fmla="*/ 258302 w 1045063"/>
              <a:gd name="connsiteY5" fmla="*/ 904102 h 904102"/>
              <a:gd name="connsiteX6" fmla="*/ 0 w 1045063"/>
              <a:gd name="connsiteY6" fmla="*/ 452051 h 904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5063" h="904102">
                <a:moveTo>
                  <a:pt x="0" y="452051"/>
                </a:moveTo>
                <a:lnTo>
                  <a:pt x="258302" y="0"/>
                </a:lnTo>
                <a:lnTo>
                  <a:pt x="786761" y="0"/>
                </a:lnTo>
                <a:lnTo>
                  <a:pt x="1045063" y="452051"/>
                </a:lnTo>
                <a:lnTo>
                  <a:pt x="786761" y="904102"/>
                </a:lnTo>
                <a:lnTo>
                  <a:pt x="258302" y="904102"/>
                </a:lnTo>
                <a:lnTo>
                  <a:pt x="0" y="452051"/>
                </a:lnTo>
                <a:close/>
              </a:path>
            </a:pathLst>
          </a:custGeom>
          <a:solidFill>
            <a:srgbClr val="4CC1BA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01129" tIns="177769" rIns="201129" bIns="177769" spcCol="1270" anchor="ctr"/>
          <a:lstStyle/>
          <a:p>
            <a:pPr algn="ctr" defTabSz="977900" fontAlgn="auto">
              <a:lnSpc>
                <a:spcPct val="90000"/>
              </a:lnSpc>
              <a:spcAft>
                <a:spcPct val="35000"/>
              </a:spcAft>
              <a:defRPr/>
            </a:pPr>
            <a:endParaRPr lang="en-US" sz="2200"/>
          </a:p>
        </p:txBody>
      </p:sp>
      <p:sp>
        <p:nvSpPr>
          <p:cNvPr id="27" name="Freeform 54"/>
          <p:cNvSpPr/>
          <p:nvPr/>
        </p:nvSpPr>
        <p:spPr bwMode="auto">
          <a:xfrm rot="5400000" flipH="1">
            <a:off x="6685757" y="4134644"/>
            <a:ext cx="1884362" cy="1631950"/>
          </a:xfrm>
          <a:custGeom>
            <a:avLst/>
            <a:gdLst>
              <a:gd name="connsiteX0" fmla="*/ 0 w 1045063"/>
              <a:gd name="connsiteY0" fmla="*/ 452051 h 904102"/>
              <a:gd name="connsiteX1" fmla="*/ 258302 w 1045063"/>
              <a:gd name="connsiteY1" fmla="*/ 0 h 904102"/>
              <a:gd name="connsiteX2" fmla="*/ 786761 w 1045063"/>
              <a:gd name="connsiteY2" fmla="*/ 0 h 904102"/>
              <a:gd name="connsiteX3" fmla="*/ 1045063 w 1045063"/>
              <a:gd name="connsiteY3" fmla="*/ 452051 h 904102"/>
              <a:gd name="connsiteX4" fmla="*/ 786761 w 1045063"/>
              <a:gd name="connsiteY4" fmla="*/ 904102 h 904102"/>
              <a:gd name="connsiteX5" fmla="*/ 258302 w 1045063"/>
              <a:gd name="connsiteY5" fmla="*/ 904102 h 904102"/>
              <a:gd name="connsiteX6" fmla="*/ 0 w 1045063"/>
              <a:gd name="connsiteY6" fmla="*/ 452051 h 904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5063" h="904102">
                <a:moveTo>
                  <a:pt x="0" y="452051"/>
                </a:moveTo>
                <a:lnTo>
                  <a:pt x="258302" y="0"/>
                </a:lnTo>
                <a:lnTo>
                  <a:pt x="786761" y="0"/>
                </a:lnTo>
                <a:lnTo>
                  <a:pt x="1045063" y="452051"/>
                </a:lnTo>
                <a:lnTo>
                  <a:pt x="786761" y="904102"/>
                </a:lnTo>
                <a:lnTo>
                  <a:pt x="258302" y="904102"/>
                </a:lnTo>
                <a:lnTo>
                  <a:pt x="0" y="452051"/>
                </a:lnTo>
                <a:close/>
              </a:path>
            </a:pathLst>
          </a:custGeom>
          <a:solidFill>
            <a:srgbClr val="4CC1BA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01129" tIns="177769" rIns="201129" bIns="177769" spcCol="1270" anchor="ctr"/>
          <a:lstStyle/>
          <a:p>
            <a:pPr algn="ctr" defTabSz="977900" fontAlgn="auto">
              <a:lnSpc>
                <a:spcPct val="90000"/>
              </a:lnSpc>
              <a:spcAft>
                <a:spcPct val="35000"/>
              </a:spcAft>
              <a:defRPr/>
            </a:pPr>
            <a:endParaRPr lang="en-US" sz="2200"/>
          </a:p>
        </p:txBody>
      </p:sp>
      <p:sp>
        <p:nvSpPr>
          <p:cNvPr id="47121" name="Rectangle 79"/>
          <p:cNvSpPr>
            <a:spLocks noChangeArrowheads="1"/>
          </p:cNvSpPr>
          <p:nvPr/>
        </p:nvSpPr>
        <p:spPr bwMode="auto">
          <a:xfrm>
            <a:off x="3179763" y="4837113"/>
            <a:ext cx="16303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>
              <a:buClr>
                <a:srgbClr val="E24848"/>
              </a:buClr>
            </a:pPr>
            <a:r>
              <a:rPr lang="ru-RU" altLang="tr-TR" sz="12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Промышленность</a:t>
            </a:r>
            <a:endParaRPr lang="tr-TR" altLang="tr-TR" sz="1200" b="1" noProof="1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sp>
        <p:nvSpPr>
          <p:cNvPr id="47122" name="Rectangle 79"/>
          <p:cNvSpPr>
            <a:spLocks noChangeArrowheads="1"/>
          </p:cNvSpPr>
          <p:nvPr/>
        </p:nvSpPr>
        <p:spPr bwMode="auto">
          <a:xfrm>
            <a:off x="7286624" y="6056313"/>
            <a:ext cx="15906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>
              <a:buClr>
                <a:srgbClr val="E24848"/>
              </a:buClr>
            </a:pPr>
            <a:r>
              <a:rPr lang="ru-RU" altLang="tr-TR" sz="1200" b="1" noProof="1">
                <a:solidFill>
                  <a:srgbClr val="404040"/>
                </a:solidFill>
                <a:latin typeface="Helvetica Bold Tr" pitchFamily="50" charset="-94"/>
              </a:rPr>
              <a:t>Энергетические системы</a:t>
            </a:r>
            <a:endParaRPr lang="tr-TR" altLang="tr-TR" sz="1200" b="1" noProof="1">
              <a:solidFill>
                <a:srgbClr val="404040"/>
              </a:solidFill>
              <a:latin typeface="Helvetica Bold Tr" pitchFamily="50" charset="-94"/>
            </a:endParaRPr>
          </a:p>
        </p:txBody>
      </p:sp>
      <p:sp>
        <p:nvSpPr>
          <p:cNvPr id="43" name="Rectangle 79"/>
          <p:cNvSpPr/>
          <p:nvPr/>
        </p:nvSpPr>
        <p:spPr bwMode="auto">
          <a:xfrm>
            <a:off x="10599170" y="4712487"/>
            <a:ext cx="15391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354" fontAlgn="auto">
              <a:spcBef>
                <a:spcPts val="0"/>
              </a:spcBef>
              <a:spcAft>
                <a:spcPts val="0"/>
              </a:spcAft>
              <a:buClr>
                <a:srgbClr val="E24848"/>
              </a:buClr>
              <a:defRPr/>
            </a:pPr>
            <a:r>
              <a:rPr lang="ru-RU" sz="12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  <a:ea typeface="Open Sans Light" panose="020B0306030504020204" pitchFamily="34" charset="0"/>
                <a:cs typeface="Open Sans Light" panose="020B0306030504020204" pitchFamily="34" charset="0"/>
              </a:rPr>
              <a:t>Пищевая промышленность</a:t>
            </a:r>
            <a:endParaRPr lang="en-US" sz="1200" b="1" noProof="1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47124" name="Rectangle 79"/>
          <p:cNvSpPr>
            <a:spLocks noChangeArrowheads="1"/>
          </p:cNvSpPr>
          <p:nvPr/>
        </p:nvSpPr>
        <p:spPr bwMode="auto">
          <a:xfrm>
            <a:off x="9676242" y="2901271"/>
            <a:ext cx="11144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>
              <a:buClr>
                <a:srgbClr val="E24848"/>
              </a:buClr>
            </a:pPr>
            <a:r>
              <a:rPr lang="ru-RU" altLang="tr-TR" sz="12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Helvetica Bold Tr" pitchFamily="50" charset="-94"/>
              </a:rPr>
              <a:t>Морская индустрия</a:t>
            </a:r>
            <a:endParaRPr lang="tr-TR" altLang="tr-TR" sz="1200" b="1" noProof="1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pic>
        <p:nvPicPr>
          <p:cNvPr id="47125" name="Picture 2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89829" y="2184065"/>
            <a:ext cx="17240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26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59310" y="2184065"/>
            <a:ext cx="17240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27" name="Picture 2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86813" y="3919660"/>
            <a:ext cx="17240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28" name="Picture 2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35286" y="3919660"/>
            <a:ext cx="17240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29" name="Picture 2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77310" y="3925475"/>
            <a:ext cx="17240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9" name="Straight Connector 2"/>
          <p:cNvCxnSpPr/>
          <p:nvPr/>
        </p:nvCxnSpPr>
        <p:spPr>
          <a:xfrm rot="10800000" flipV="1">
            <a:off x="9297988" y="3346450"/>
            <a:ext cx="1465262" cy="0"/>
          </a:xfrm>
          <a:prstGeom prst="line">
            <a:avLst/>
          </a:prstGeom>
          <a:ln w="19050">
            <a:solidFill>
              <a:srgbClr val="4CC1BA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"/>
          <p:cNvCxnSpPr/>
          <p:nvPr/>
        </p:nvCxnSpPr>
        <p:spPr>
          <a:xfrm flipH="1" flipV="1">
            <a:off x="7283451" y="5514686"/>
            <a:ext cx="3174" cy="812458"/>
          </a:xfrm>
          <a:prstGeom prst="line">
            <a:avLst/>
          </a:prstGeom>
          <a:ln w="19050">
            <a:solidFill>
              <a:srgbClr val="4CC1BA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2"/>
          <p:cNvCxnSpPr/>
          <p:nvPr/>
        </p:nvCxnSpPr>
        <p:spPr>
          <a:xfrm rot="10800000" flipV="1">
            <a:off x="9953625" y="5181600"/>
            <a:ext cx="1331913" cy="0"/>
          </a:xfrm>
          <a:prstGeom prst="line">
            <a:avLst/>
          </a:prstGeom>
          <a:ln w="19050">
            <a:solidFill>
              <a:srgbClr val="4CC1BA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2"/>
          <p:cNvCxnSpPr/>
          <p:nvPr/>
        </p:nvCxnSpPr>
        <p:spPr>
          <a:xfrm flipV="1">
            <a:off x="5000625" y="3352800"/>
            <a:ext cx="1331913" cy="0"/>
          </a:xfrm>
          <a:prstGeom prst="line">
            <a:avLst/>
          </a:prstGeom>
          <a:ln w="19050">
            <a:solidFill>
              <a:srgbClr val="4CC1BA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2"/>
          <p:cNvCxnSpPr/>
          <p:nvPr/>
        </p:nvCxnSpPr>
        <p:spPr>
          <a:xfrm flipV="1">
            <a:off x="3781425" y="5181600"/>
            <a:ext cx="1331913" cy="0"/>
          </a:xfrm>
          <a:prstGeom prst="line">
            <a:avLst/>
          </a:prstGeom>
          <a:ln w="19050">
            <a:solidFill>
              <a:srgbClr val="4CC1BA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135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37" name="Freeform 19"/>
          <p:cNvSpPr/>
          <p:nvPr/>
        </p:nvSpPr>
        <p:spPr bwMode="auto">
          <a:xfrm rot="5400000" flipH="1">
            <a:off x="6714310" y="887987"/>
            <a:ext cx="1885950" cy="1631950"/>
          </a:xfrm>
          <a:custGeom>
            <a:avLst/>
            <a:gdLst>
              <a:gd name="connsiteX0" fmla="*/ 0 w 1045063"/>
              <a:gd name="connsiteY0" fmla="*/ 452051 h 904102"/>
              <a:gd name="connsiteX1" fmla="*/ 258302 w 1045063"/>
              <a:gd name="connsiteY1" fmla="*/ 0 h 904102"/>
              <a:gd name="connsiteX2" fmla="*/ 786761 w 1045063"/>
              <a:gd name="connsiteY2" fmla="*/ 0 h 904102"/>
              <a:gd name="connsiteX3" fmla="*/ 1045063 w 1045063"/>
              <a:gd name="connsiteY3" fmla="*/ 452051 h 904102"/>
              <a:gd name="connsiteX4" fmla="*/ 786761 w 1045063"/>
              <a:gd name="connsiteY4" fmla="*/ 904102 h 904102"/>
              <a:gd name="connsiteX5" fmla="*/ 258302 w 1045063"/>
              <a:gd name="connsiteY5" fmla="*/ 904102 h 904102"/>
              <a:gd name="connsiteX6" fmla="*/ 0 w 1045063"/>
              <a:gd name="connsiteY6" fmla="*/ 452051 h 904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5063" h="904102">
                <a:moveTo>
                  <a:pt x="0" y="452051"/>
                </a:moveTo>
                <a:lnTo>
                  <a:pt x="258302" y="0"/>
                </a:lnTo>
                <a:lnTo>
                  <a:pt x="786761" y="0"/>
                </a:lnTo>
                <a:lnTo>
                  <a:pt x="1045063" y="452051"/>
                </a:lnTo>
                <a:lnTo>
                  <a:pt x="786761" y="904102"/>
                </a:lnTo>
                <a:lnTo>
                  <a:pt x="258302" y="904102"/>
                </a:lnTo>
                <a:lnTo>
                  <a:pt x="0" y="452051"/>
                </a:lnTo>
                <a:close/>
              </a:path>
            </a:pathLst>
          </a:custGeom>
          <a:solidFill>
            <a:srgbClr val="4CC1BA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01129" tIns="177769" rIns="201129" bIns="177769" spcCol="1270" anchor="ctr"/>
          <a:lstStyle/>
          <a:p>
            <a:pPr algn="ctr" defTabSz="977900" fontAlgn="auto">
              <a:lnSpc>
                <a:spcPct val="90000"/>
              </a:lnSpc>
              <a:spcAft>
                <a:spcPct val="35000"/>
              </a:spcAft>
              <a:defRPr/>
            </a:pPr>
            <a:endParaRPr lang="en-US" sz="2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738" y="614515"/>
            <a:ext cx="2075688" cy="2157984"/>
          </a:xfrm>
          <a:prstGeom prst="rect">
            <a:avLst/>
          </a:prstGeom>
        </p:spPr>
      </p:pic>
      <p:sp>
        <p:nvSpPr>
          <p:cNvPr id="38" name="Rectangle 79"/>
          <p:cNvSpPr>
            <a:spLocks noChangeArrowheads="1"/>
          </p:cNvSpPr>
          <p:nvPr/>
        </p:nvSpPr>
        <p:spPr bwMode="auto">
          <a:xfrm>
            <a:off x="8647113" y="1229520"/>
            <a:ext cx="18780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>
              <a:buClr>
                <a:srgbClr val="E24848"/>
              </a:buClr>
            </a:pPr>
            <a:r>
              <a:rPr lang="ru-RU" sz="1200" b="1" dirty="0"/>
              <a:t>Оборонная промышленность</a:t>
            </a:r>
            <a:endParaRPr lang="tr-TR" altLang="tr-TR" sz="1200" b="1" noProof="1">
              <a:solidFill>
                <a:schemeClr val="tx1">
                  <a:lumMod val="75000"/>
                  <a:lumOff val="25000"/>
                </a:schemeClr>
              </a:solidFill>
              <a:latin typeface="Helvetica Bold Tr" pitchFamily="50" charset="-94"/>
            </a:endParaRPr>
          </a:p>
        </p:txBody>
      </p:sp>
      <p:cxnSp>
        <p:nvCxnSpPr>
          <p:cNvPr id="39" name="Straight Connector 2"/>
          <p:cNvCxnSpPr/>
          <p:nvPr/>
        </p:nvCxnSpPr>
        <p:spPr>
          <a:xfrm flipH="1">
            <a:off x="8212138" y="1672503"/>
            <a:ext cx="1860549" cy="6350"/>
          </a:xfrm>
          <a:prstGeom prst="line">
            <a:avLst/>
          </a:prstGeom>
          <a:ln w="19050">
            <a:solidFill>
              <a:srgbClr val="4CC1BA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34">
            <a:extLst>
              <a:ext uri="{FF2B5EF4-FFF2-40B4-BE49-F238E27FC236}">
                <a16:creationId xmlns:a16="http://schemas.microsoft.com/office/drawing/2014/main" id="{0D19967A-E701-C444-B908-395866C53F2B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Resim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2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773113" y="9239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Годовой объем производства</a:t>
            </a:r>
            <a:endParaRPr lang="en-US" altLang="tr-TR" sz="48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569C28-3088-DE49-B527-FF72E9DDA0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9" name="Resim Yer Tutucusu 16">
            <a:extLst>
              <a:ext uri="{FF2B5EF4-FFF2-40B4-BE49-F238E27FC236}">
                <a16:creationId xmlns:a16="http://schemas.microsoft.com/office/drawing/2014/main" id="{E2E99753-672F-C246-BAF3-77706DC253B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095951" y="2813074"/>
            <a:ext cx="6372149" cy="4044926"/>
          </a:xfrm>
          <a:custGeom>
            <a:avLst/>
            <a:gdLst/>
            <a:ahLst/>
            <a:cxnLst/>
            <a:rect l="l" t="t" r="r" b="b"/>
            <a:pathLst>
              <a:path w="6284005" h="4050086">
                <a:moveTo>
                  <a:pt x="1485862" y="831075"/>
                </a:moveTo>
                <a:cubicBezTo>
                  <a:pt x="1422902" y="831075"/>
                  <a:pt x="1363090" y="844716"/>
                  <a:pt x="1306425" y="871999"/>
                </a:cubicBezTo>
                <a:cubicBezTo>
                  <a:pt x="1249761" y="899282"/>
                  <a:pt x="1200442" y="956996"/>
                  <a:pt x="1158469" y="1045140"/>
                </a:cubicBezTo>
                <a:cubicBezTo>
                  <a:pt x="1116495" y="1133284"/>
                  <a:pt x="1082917" y="1257106"/>
                  <a:pt x="1057732" y="1416605"/>
                </a:cubicBezTo>
                <a:cubicBezTo>
                  <a:pt x="1032548" y="1576105"/>
                  <a:pt x="1019956" y="1788071"/>
                  <a:pt x="1019956" y="2052504"/>
                </a:cubicBezTo>
                <a:cubicBezTo>
                  <a:pt x="1019956" y="2316937"/>
                  <a:pt x="1032548" y="2531002"/>
                  <a:pt x="1057732" y="2694699"/>
                </a:cubicBezTo>
                <a:cubicBezTo>
                  <a:pt x="1082917" y="2858395"/>
                  <a:pt x="1116495" y="2986414"/>
                  <a:pt x="1158469" y="3078756"/>
                </a:cubicBezTo>
                <a:cubicBezTo>
                  <a:pt x="1200442" y="3171098"/>
                  <a:pt x="1249761" y="3233009"/>
                  <a:pt x="1306425" y="3264489"/>
                </a:cubicBezTo>
                <a:cubicBezTo>
                  <a:pt x="1363090" y="3295969"/>
                  <a:pt x="1422902" y="3311709"/>
                  <a:pt x="1485862" y="3311709"/>
                </a:cubicBezTo>
                <a:cubicBezTo>
                  <a:pt x="1548822" y="3311709"/>
                  <a:pt x="1608634" y="3295969"/>
                  <a:pt x="1665299" y="3264489"/>
                </a:cubicBezTo>
                <a:cubicBezTo>
                  <a:pt x="1721963" y="3233009"/>
                  <a:pt x="1771282" y="3171098"/>
                  <a:pt x="1813255" y="3078756"/>
                </a:cubicBezTo>
                <a:cubicBezTo>
                  <a:pt x="1855229" y="2986414"/>
                  <a:pt x="1888808" y="2858395"/>
                  <a:pt x="1913992" y="2694699"/>
                </a:cubicBezTo>
                <a:cubicBezTo>
                  <a:pt x="1939176" y="2531002"/>
                  <a:pt x="1951768" y="2316937"/>
                  <a:pt x="1951768" y="2052504"/>
                </a:cubicBezTo>
                <a:cubicBezTo>
                  <a:pt x="1951768" y="1788071"/>
                  <a:pt x="1939176" y="1576105"/>
                  <a:pt x="1913992" y="1416605"/>
                </a:cubicBezTo>
                <a:cubicBezTo>
                  <a:pt x="1888808" y="1257106"/>
                  <a:pt x="1855229" y="1133284"/>
                  <a:pt x="1813255" y="1045140"/>
                </a:cubicBezTo>
                <a:cubicBezTo>
                  <a:pt x="1771282" y="956996"/>
                  <a:pt x="1721963" y="899282"/>
                  <a:pt x="1665299" y="871999"/>
                </a:cubicBezTo>
                <a:cubicBezTo>
                  <a:pt x="1608634" y="844716"/>
                  <a:pt x="1548822" y="831075"/>
                  <a:pt x="1485862" y="831075"/>
                </a:cubicBezTo>
                <a:close/>
                <a:moveTo>
                  <a:pt x="3740410" y="75552"/>
                </a:moveTo>
                <a:lnTo>
                  <a:pt x="6107715" y="75552"/>
                </a:lnTo>
                <a:lnTo>
                  <a:pt x="6107715" y="982180"/>
                </a:lnTo>
                <a:lnTo>
                  <a:pt x="4672221" y="982180"/>
                </a:lnTo>
                <a:lnTo>
                  <a:pt x="4621853" y="1561414"/>
                </a:lnTo>
                <a:cubicBezTo>
                  <a:pt x="4693209" y="1536230"/>
                  <a:pt x="4757218" y="1519441"/>
                  <a:pt x="4813883" y="1511046"/>
                </a:cubicBezTo>
                <a:cubicBezTo>
                  <a:pt x="4870547" y="1502651"/>
                  <a:pt x="4932457" y="1498454"/>
                  <a:pt x="4999615" y="1498454"/>
                </a:cubicBezTo>
                <a:cubicBezTo>
                  <a:pt x="5171706" y="1498454"/>
                  <a:pt x="5335403" y="1523638"/>
                  <a:pt x="5490705" y="1574006"/>
                </a:cubicBezTo>
                <a:cubicBezTo>
                  <a:pt x="5646007" y="1624374"/>
                  <a:pt x="5782421" y="1699927"/>
                  <a:pt x="5899947" y="1800663"/>
                </a:cubicBezTo>
                <a:cubicBezTo>
                  <a:pt x="6017472" y="1901399"/>
                  <a:pt x="6110863" y="2029419"/>
                  <a:pt x="6180120" y="2184720"/>
                </a:cubicBezTo>
                <a:cubicBezTo>
                  <a:pt x="6249377" y="2340023"/>
                  <a:pt x="6284005" y="2522608"/>
                  <a:pt x="6284005" y="2732475"/>
                </a:cubicBezTo>
                <a:cubicBezTo>
                  <a:pt x="6284005" y="2954934"/>
                  <a:pt x="6243080" y="3154309"/>
                  <a:pt x="6161231" y="3330597"/>
                </a:cubicBezTo>
                <a:cubicBezTo>
                  <a:pt x="6079383" y="3506886"/>
                  <a:pt x="5969203" y="3654843"/>
                  <a:pt x="5830690" y="3774467"/>
                </a:cubicBezTo>
                <a:cubicBezTo>
                  <a:pt x="5692177" y="3894092"/>
                  <a:pt x="5531629" y="3985384"/>
                  <a:pt x="5349044" y="4048344"/>
                </a:cubicBezTo>
                <a:lnTo>
                  <a:pt x="5343196" y="4050086"/>
                </a:lnTo>
                <a:lnTo>
                  <a:pt x="4106126" y="4050086"/>
                </a:lnTo>
                <a:lnTo>
                  <a:pt x="3926143" y="3982236"/>
                </a:lnTo>
                <a:cubicBezTo>
                  <a:pt x="3688993" y="3875204"/>
                  <a:pt x="3488569" y="3739839"/>
                  <a:pt x="3324873" y="3576142"/>
                </a:cubicBezTo>
                <a:lnTo>
                  <a:pt x="3803371" y="2896172"/>
                </a:lnTo>
                <a:cubicBezTo>
                  <a:pt x="3925093" y="3005303"/>
                  <a:pt x="4053113" y="3095546"/>
                  <a:pt x="4187428" y="3166900"/>
                </a:cubicBezTo>
                <a:cubicBezTo>
                  <a:pt x="4321743" y="3238255"/>
                  <a:pt x="4462355" y="3273933"/>
                  <a:pt x="4609261" y="3273933"/>
                </a:cubicBezTo>
                <a:cubicBezTo>
                  <a:pt x="4798142" y="3273933"/>
                  <a:pt x="4944000" y="3231959"/>
                  <a:pt x="5046835" y="3148013"/>
                </a:cubicBezTo>
                <a:cubicBezTo>
                  <a:pt x="5149670" y="3064065"/>
                  <a:pt x="5201088" y="2933948"/>
                  <a:pt x="5201088" y="2757659"/>
                </a:cubicBezTo>
                <a:cubicBezTo>
                  <a:pt x="5201088" y="2585568"/>
                  <a:pt x="5150719" y="2456499"/>
                  <a:pt x="5049983" y="2370453"/>
                </a:cubicBezTo>
                <a:cubicBezTo>
                  <a:pt x="4949247" y="2284408"/>
                  <a:pt x="4819129" y="2241385"/>
                  <a:pt x="4659629" y="2241385"/>
                </a:cubicBezTo>
                <a:cubicBezTo>
                  <a:pt x="4605064" y="2241385"/>
                  <a:pt x="4556795" y="2244533"/>
                  <a:pt x="4514821" y="2250829"/>
                </a:cubicBezTo>
                <a:cubicBezTo>
                  <a:pt x="4472848" y="2257125"/>
                  <a:pt x="4431923" y="2266569"/>
                  <a:pt x="4392049" y="2279161"/>
                </a:cubicBezTo>
                <a:cubicBezTo>
                  <a:pt x="4352174" y="2291753"/>
                  <a:pt x="4309151" y="2310641"/>
                  <a:pt x="4262981" y="2335825"/>
                </a:cubicBezTo>
                <a:cubicBezTo>
                  <a:pt x="4216809" y="2361010"/>
                  <a:pt x="4164343" y="2392490"/>
                  <a:pt x="4105579" y="2430266"/>
                </a:cubicBezTo>
                <a:lnTo>
                  <a:pt x="3639674" y="2128056"/>
                </a:lnTo>
                <a:close/>
                <a:moveTo>
                  <a:pt x="1485862" y="0"/>
                </a:moveTo>
                <a:cubicBezTo>
                  <a:pt x="1704124" y="0"/>
                  <a:pt x="1904548" y="43023"/>
                  <a:pt x="2087133" y="129069"/>
                </a:cubicBezTo>
                <a:cubicBezTo>
                  <a:pt x="2269717" y="215114"/>
                  <a:pt x="2427118" y="344183"/>
                  <a:pt x="2559334" y="516274"/>
                </a:cubicBezTo>
                <a:cubicBezTo>
                  <a:pt x="2691551" y="688365"/>
                  <a:pt x="2793336" y="902430"/>
                  <a:pt x="2864691" y="1158469"/>
                </a:cubicBezTo>
                <a:cubicBezTo>
                  <a:pt x="2936046" y="1414507"/>
                  <a:pt x="2971724" y="1712519"/>
                  <a:pt x="2971724" y="2052504"/>
                </a:cubicBezTo>
                <a:cubicBezTo>
                  <a:pt x="2971724" y="2392490"/>
                  <a:pt x="2936046" y="2692600"/>
                  <a:pt x="2864691" y="2952836"/>
                </a:cubicBezTo>
                <a:cubicBezTo>
                  <a:pt x="2793336" y="3213071"/>
                  <a:pt x="2691551" y="3431334"/>
                  <a:pt x="2559334" y="3607622"/>
                </a:cubicBezTo>
                <a:cubicBezTo>
                  <a:pt x="2427118" y="3783911"/>
                  <a:pt x="2269717" y="3917177"/>
                  <a:pt x="2087133" y="4007420"/>
                </a:cubicBezTo>
                <a:lnTo>
                  <a:pt x="1986066" y="4050086"/>
                </a:lnTo>
                <a:lnTo>
                  <a:pt x="981802" y="4050086"/>
                </a:lnTo>
                <a:lnTo>
                  <a:pt x="881444" y="4007420"/>
                </a:lnTo>
                <a:cubicBezTo>
                  <a:pt x="700958" y="3917177"/>
                  <a:pt x="544606" y="3783911"/>
                  <a:pt x="412390" y="3607622"/>
                </a:cubicBezTo>
                <a:cubicBezTo>
                  <a:pt x="280173" y="3431334"/>
                  <a:pt x="178388" y="3213071"/>
                  <a:pt x="107033" y="2952836"/>
                </a:cubicBezTo>
                <a:cubicBezTo>
                  <a:pt x="35678" y="2692600"/>
                  <a:pt x="0" y="2392490"/>
                  <a:pt x="0" y="2052504"/>
                </a:cubicBezTo>
                <a:cubicBezTo>
                  <a:pt x="0" y="1712519"/>
                  <a:pt x="35678" y="1413457"/>
                  <a:pt x="107033" y="1155321"/>
                </a:cubicBezTo>
                <a:cubicBezTo>
                  <a:pt x="178388" y="897183"/>
                  <a:pt x="280173" y="683119"/>
                  <a:pt x="412390" y="513126"/>
                </a:cubicBezTo>
                <a:cubicBezTo>
                  <a:pt x="544606" y="343133"/>
                  <a:pt x="700958" y="215114"/>
                  <a:pt x="881444" y="129069"/>
                </a:cubicBezTo>
                <a:cubicBezTo>
                  <a:pt x="1061930" y="43023"/>
                  <a:pt x="1263402" y="0"/>
                  <a:pt x="1485862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Resim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088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2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7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30" name="Title 1"/>
          <p:cNvSpPr txBox="1">
            <a:spLocks/>
          </p:cNvSpPr>
          <p:nvPr/>
        </p:nvSpPr>
        <p:spPr bwMode="auto">
          <a:xfrm>
            <a:off x="896882" y="804800"/>
            <a:ext cx="9823449" cy="750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r>
              <a:rPr lang="en-US" sz="4800" dirty="0" err="1">
                <a:solidFill>
                  <a:srgbClr val="38A4B0"/>
                </a:solidFill>
                <a:latin typeface="Helvetica Black Tr" pitchFamily="50" charset="-94"/>
              </a:rPr>
              <a:t>Yıllara</a:t>
            </a:r>
            <a:r>
              <a:rPr lang="en-US" sz="4800" dirty="0">
                <a:solidFill>
                  <a:srgbClr val="38A4B0"/>
                </a:solidFill>
                <a:latin typeface="Helvetica Black Tr" pitchFamily="50" charset="-94"/>
              </a:rPr>
              <a:t> </a:t>
            </a:r>
            <a:r>
              <a:rPr lang="en-US" sz="4800" dirty="0" err="1">
                <a:solidFill>
                  <a:srgbClr val="38A4B0"/>
                </a:solidFill>
                <a:latin typeface="Helvetica Black Tr" pitchFamily="50" charset="-94"/>
              </a:rPr>
              <a:t>Göre</a:t>
            </a:r>
            <a:r>
              <a:rPr lang="en-US" sz="4800" dirty="0">
                <a:solidFill>
                  <a:srgbClr val="38A4B0"/>
                </a:solidFill>
                <a:latin typeface="Helvetica Black Tr" pitchFamily="50" charset="-94"/>
              </a:rPr>
              <a:t> </a:t>
            </a:r>
            <a:r>
              <a:rPr lang="en-US" sz="4800" dirty="0" err="1">
                <a:solidFill>
                  <a:srgbClr val="38A4B0"/>
                </a:solidFill>
                <a:latin typeface="Helvetica Black Tr" pitchFamily="50" charset="-94"/>
              </a:rPr>
              <a:t>Üretim</a:t>
            </a:r>
            <a:r>
              <a:rPr lang="en-US" sz="4800" dirty="0">
                <a:solidFill>
                  <a:srgbClr val="38A4B0"/>
                </a:solidFill>
                <a:latin typeface="Helvetica Black Tr" pitchFamily="50" charset="-94"/>
              </a:rPr>
              <a:t> </a:t>
            </a:r>
            <a:r>
              <a:rPr lang="tr-TR" sz="4800" dirty="0">
                <a:solidFill>
                  <a:srgbClr val="38A4B0"/>
                </a:solidFill>
                <a:latin typeface="Helvetica Black Tr" pitchFamily="50" charset="-94"/>
              </a:rPr>
              <a:t>Rakamları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4A1C5D-B6C4-7E40-AAF7-A3ADB01486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7E4E185-E998-0647-BE9D-B41EE0CCA9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93672" y="791355"/>
            <a:ext cx="12192000" cy="571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36397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773113" y="961732"/>
            <a:ext cx="10558462" cy="210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10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Международные продажи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D65259-8709-DA45-8FED-6EB8B88D70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922898-604F-D44E-B129-3B1F3CD01A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438" y="2732088"/>
            <a:ext cx="8928100" cy="4292600"/>
          </a:xfrm>
          <a:prstGeom prst="rect">
            <a:avLst/>
          </a:prstGeom>
        </p:spPr>
      </p:pic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Resim 2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12725"/>
            <a:ext cx="12192000" cy="664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itle 1"/>
          <p:cNvSpPr txBox="1">
            <a:spLocks/>
          </p:cNvSpPr>
          <p:nvPr/>
        </p:nvSpPr>
        <p:spPr bwMode="auto">
          <a:xfrm>
            <a:off x="773113" y="923925"/>
            <a:ext cx="10558462" cy="92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Экспорт</a:t>
            </a:r>
            <a:endParaRPr lang="tr-TR" altLang="tr-TR" sz="54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sp>
        <p:nvSpPr>
          <p:cNvPr id="2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ADC02E-9D4E-4749-BAC3-6EDA25ED0A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08740" y="1773059"/>
            <a:ext cx="9287207" cy="49359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15AD98-DB08-434D-8DB0-DEB81BFA00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19315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Resim 2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12725"/>
            <a:ext cx="12192000" cy="664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itle 1"/>
          <p:cNvSpPr txBox="1">
            <a:spLocks/>
          </p:cNvSpPr>
          <p:nvPr/>
        </p:nvSpPr>
        <p:spPr bwMode="auto">
          <a:xfrm>
            <a:off x="773113" y="923925"/>
            <a:ext cx="10558462" cy="92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b="1" dirty="0">
                <a:solidFill>
                  <a:srgbClr val="1A1449"/>
                </a:solidFill>
                <a:latin typeface="Helvetica Black Tr" pitchFamily="50" charset="-94"/>
              </a:rPr>
              <a:t>Распределение </a:t>
            </a:r>
          </a:p>
          <a:p>
            <a:pPr eaLnBrk="1" hangingPunct="1">
              <a:defRPr/>
            </a:pPr>
            <a:r>
              <a:rPr lang="ru-RU" altLang="tr-TR" sz="5400" b="1" dirty="0">
                <a:solidFill>
                  <a:srgbClr val="1A1449"/>
                </a:solidFill>
                <a:latin typeface="Helvetica Black Tr" pitchFamily="50" charset="-94"/>
              </a:rPr>
              <a:t>экспорта</a:t>
            </a:r>
            <a:endParaRPr lang="tr-TR" altLang="tr-TR" sz="54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sp>
        <p:nvSpPr>
          <p:cNvPr id="2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15AD98-DB08-434D-8DB0-DEB81BFA00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21900AC-6088-6244-9764-96E9C12FBBB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39542" y="2550724"/>
            <a:ext cx="6329645" cy="34658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34AB857-4B94-6742-BB74-11BBE2D04ADD}"/>
              </a:ext>
            </a:extLst>
          </p:cNvPr>
          <p:cNvSpPr/>
          <p:nvPr/>
        </p:nvSpPr>
        <p:spPr>
          <a:xfrm>
            <a:off x="7464554" y="534540"/>
            <a:ext cx="453207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Наша компания поддерживает лидирующую позицию в отрасли благодаря широкой и эффективной сети продаж. Мы охватываем обширную клиентскую базу как на внутреннем, так и на внешнем рынках благодаря развитой сети региональных представительств и дистрибьюторов. Однако наш успех основывается не только на этой прочной инфраструктуре, но и на стратегиях, сформированных под влиянием глобального видения.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На внутреннем рынке наши региональные представительства и дистрибьюторы, расположенные по всей стране, разрабатывают стратегии продаж, ориентированные на особенности местных рынков, что позволяет максимально удовлетворить потребности клиентов. На международном уровне наши представительства, охватывающие различные континенты, используют подходы, соответствующие культурным и коммерческим особенностям каждого региона, тем самым укрепляя наше конкурентное преимущество на глобальном рынке.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Благодаря этому глобальному видению наша сеть продаж не только растёт, но и приобретает динамичный и конкурентоспособный характер. Разветвленная и мощная сеть продаж позволяет нам предоставлять нашим клиентам по всему миру качественные и оперативные услуги, способствуя устойчивому росту компании и её долгосрочному успеху.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С глобальной перспективой мы предпринимаем стратегические шаги на локальных и международных рынках, укрепляем наше лидерство в отрасли и с уверенностью смотрим в будущее.</a:t>
            </a:r>
            <a:endParaRPr lang="en-US" sz="1200" dirty="0"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Resim 2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12725"/>
            <a:ext cx="12192000" cy="664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itle 1"/>
          <p:cNvSpPr txBox="1">
            <a:spLocks/>
          </p:cNvSpPr>
          <p:nvPr/>
        </p:nvSpPr>
        <p:spPr bwMode="auto">
          <a:xfrm>
            <a:off x="773113" y="923925"/>
            <a:ext cx="10558462" cy="92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Награды</a:t>
            </a:r>
            <a:endParaRPr lang="tr-TR" altLang="tr-TR" sz="54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sp>
        <p:nvSpPr>
          <p:cNvPr id="2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ADC02E-9D4E-4749-BAC3-6EDA25ED0A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44563" y="1789011"/>
            <a:ext cx="10250975" cy="43627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15AD98-DB08-434D-8DB0-DEB81BFA00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1177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Система управления качеством</a:t>
            </a:r>
            <a:endParaRPr lang="tr-TR" altLang="tr-TR" sz="48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AD58CD-FBCF-634C-9323-EC1A33D7F8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BD0EDA-9FEA-1346-8114-3A4D627472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7403" y="2723811"/>
            <a:ext cx="748030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369998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2204" y="1954611"/>
            <a:ext cx="6244340" cy="419028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95456" y="1954611"/>
            <a:ext cx="3739804" cy="41975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4765" marR="494030">
              <a:lnSpc>
                <a:spcPct val="95300"/>
              </a:lnSpc>
              <a:spcBef>
                <a:spcPts val="180"/>
              </a:spcBef>
            </a:pPr>
            <a:r>
              <a:rPr lang="tr-TR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Ekin,</a:t>
            </a:r>
            <a:r>
              <a:rPr lang="tr-TR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ориентируясь</a:t>
            </a:r>
            <a:r>
              <a:rPr lang="ru-RU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на</a:t>
            </a:r>
            <a:r>
              <a:rPr lang="ru-RU" sz="1400" spc="-5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высокий 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уровень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обслуживания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клиентов, 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имеет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сертификат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системы 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управления</a:t>
            </a:r>
            <a:r>
              <a:rPr lang="ru-RU" sz="1400" spc="-1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качеством</a:t>
            </a:r>
            <a:r>
              <a:rPr lang="ru-RU" sz="1400" spc="-5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ISO</a:t>
            </a:r>
            <a:r>
              <a:rPr lang="tr-TR" sz="1400" spc="-6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9001: </a:t>
            </a:r>
            <a:r>
              <a:rPr lang="tr-TR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2015,</a:t>
            </a:r>
            <a:r>
              <a:rPr lang="tr-TR" sz="1400" spc="-6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который 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охватывает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 все процессы,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начиная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от 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производства,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отечественных</a:t>
            </a:r>
            <a:r>
              <a:rPr lang="ru-RU" sz="1400" spc="-1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и 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зарубежных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продаж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и 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послепродажного</a:t>
            </a:r>
            <a:r>
              <a:rPr lang="ru-RU" sz="1400" spc="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обслуживания; </a:t>
            </a:r>
            <a:r>
              <a:rPr lang="ru-RU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отслеживает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последствия</a:t>
            </a:r>
            <a:r>
              <a:rPr lang="ru-RU" sz="1400" spc="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любой 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деятельности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и 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стремится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к 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постоянному </a:t>
            </a:r>
            <a:r>
              <a:rPr lang="ru-RU" sz="1400" spc="-25" dirty="0">
                <a:solidFill>
                  <a:srgbClr val="5A5C5A"/>
                </a:solidFill>
                <a:latin typeface="Microsoft Sans Serif"/>
                <a:cs typeface="Microsoft Sans Serif"/>
              </a:rPr>
              <a:t>совершенствованию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в</a:t>
            </a:r>
            <a:r>
              <a:rPr lang="ru-RU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соответствии</a:t>
            </a:r>
            <a:r>
              <a:rPr lang="ru-RU" sz="1400" spc="-1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с</a:t>
            </a:r>
            <a:r>
              <a:rPr lang="ru-RU" sz="1400" spc="-1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результатами.</a:t>
            </a:r>
            <a:endParaRPr lang="ru-RU" sz="1400" dirty="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lang="ru-RU" sz="1400" dirty="0">
              <a:latin typeface="Microsoft Sans Serif"/>
              <a:cs typeface="Microsoft Sans Serif"/>
            </a:endParaRPr>
          </a:p>
          <a:p>
            <a:pPr marL="12700" marR="5080">
              <a:lnSpc>
                <a:spcPct val="100000"/>
              </a:lnSpc>
            </a:pP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Различные</a:t>
            </a:r>
            <a:r>
              <a:rPr lang="ru-RU" sz="1400" spc="-6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системы</a:t>
            </a:r>
            <a:r>
              <a:rPr lang="ru-RU" sz="1400" spc="-6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контроля</a:t>
            </a:r>
            <a:r>
              <a:rPr lang="ru-RU" sz="1400" spc="50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качества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применяются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для</a:t>
            </a:r>
            <a:r>
              <a:rPr lang="ru-RU" sz="1400" spc="-3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того,</a:t>
            </a:r>
            <a:r>
              <a:rPr lang="ru-RU" sz="1400" spc="-3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чтобы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продукты,</a:t>
            </a:r>
            <a:r>
              <a:rPr lang="ru-RU"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которые</a:t>
            </a:r>
            <a:r>
              <a:rPr lang="ru-RU" sz="1400" spc="-5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мы</a:t>
            </a:r>
            <a:r>
              <a:rPr lang="ru-RU" sz="1400" spc="-4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предлагаем,</a:t>
            </a:r>
            <a:endParaRPr lang="ru-RU" sz="1400" dirty="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были</a:t>
            </a:r>
            <a:r>
              <a:rPr lang="ru-RU" sz="1400" spc="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еще</a:t>
            </a:r>
            <a:r>
              <a:rPr lang="ru-RU" sz="1400" spc="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качественнее.</a:t>
            </a:r>
            <a:endParaRPr lang="ru-RU" sz="1400" dirty="0">
              <a:latin typeface="Microsoft Sans Serif"/>
              <a:cs typeface="Microsoft Sans Serif"/>
            </a:endParaRPr>
          </a:p>
          <a:p>
            <a:pPr marL="12700" marR="248285">
              <a:lnSpc>
                <a:spcPct val="100000"/>
              </a:lnSpc>
              <a:spcBef>
                <a:spcPts val="1000"/>
              </a:spcBef>
            </a:pP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Наши</a:t>
            </a:r>
            <a:r>
              <a:rPr lang="ru-RU" sz="1400" spc="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90" dirty="0">
                <a:solidFill>
                  <a:srgbClr val="5A5C5A"/>
                </a:solidFill>
                <a:latin typeface="Verdana"/>
                <a:cs typeface="Verdana"/>
              </a:rPr>
              <a:t>изделия</a:t>
            </a:r>
            <a:r>
              <a:rPr lang="ru-RU" sz="1400" spc="-105" dirty="0">
                <a:solidFill>
                  <a:srgbClr val="5A5C5A"/>
                </a:solidFill>
                <a:latin typeface="Verdana"/>
                <a:cs typeface="Verdana"/>
              </a:rPr>
              <a:t> </a:t>
            </a:r>
            <a:r>
              <a:rPr lang="ru-RU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имеют</a:t>
            </a:r>
            <a:r>
              <a:rPr lang="ru-RU" sz="1400" spc="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ru-RU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сертификаты качества </a:t>
            </a:r>
            <a:r>
              <a:rPr lang="tr-TR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TSE,</a:t>
            </a:r>
            <a:r>
              <a:rPr lang="tr-TR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CE,</a:t>
            </a:r>
            <a:r>
              <a:rPr lang="tr-TR" sz="1400" spc="-5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dirty="0">
                <a:solidFill>
                  <a:srgbClr val="5A5C5A"/>
                </a:solidFill>
                <a:latin typeface="Microsoft Sans Serif"/>
                <a:cs typeface="Microsoft Sans Serif"/>
              </a:rPr>
              <a:t>EAC,</a:t>
            </a:r>
            <a:r>
              <a:rPr lang="tr-TR" sz="14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spc="-20" dirty="0" err="1">
                <a:solidFill>
                  <a:srgbClr val="5A5C5A"/>
                </a:solidFill>
                <a:latin typeface="Microsoft Sans Serif"/>
                <a:cs typeface="Microsoft Sans Serif"/>
              </a:rPr>
              <a:t>RoHS</a:t>
            </a:r>
            <a:r>
              <a:rPr lang="tr-TR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,</a:t>
            </a:r>
            <a:r>
              <a:rPr lang="tr-TR" sz="1400" spc="-40" dirty="0">
                <a:solidFill>
                  <a:srgbClr val="5A5C5A"/>
                </a:solidFill>
                <a:latin typeface="Microsoft Sans Serif"/>
                <a:cs typeface="Microsoft Sans Serif"/>
              </a:rPr>
              <a:t> </a:t>
            </a:r>
            <a:r>
              <a:rPr lang="tr-TR" sz="1400" spc="-20" dirty="0">
                <a:solidFill>
                  <a:srgbClr val="5A5C5A"/>
                </a:solidFill>
                <a:latin typeface="Microsoft Sans Serif"/>
                <a:cs typeface="Microsoft Sans Serif"/>
              </a:rPr>
              <a:t>FDA.</a:t>
            </a:r>
            <a:endParaRPr lang="tr-TR" sz="1400" dirty="0">
              <a:latin typeface="Microsoft Sans Serif"/>
              <a:cs typeface="Microsoft Sans Serif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BC0770-1F52-8A4C-984E-E78227BBEBD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4399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257CFB-43E2-A24F-BE49-239F0EC94C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E5EEFE9-2447-C24C-94F7-A622BB6125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0490" y="2739436"/>
            <a:ext cx="7505700" cy="42672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9B6244F1-0DC4-2D4D-B616-A467600AAF47}"/>
              </a:ext>
            </a:extLst>
          </p:cNvPr>
          <p:cNvSpPr txBox="1">
            <a:spLocks/>
          </p:cNvSpPr>
          <p:nvPr/>
        </p:nvSpPr>
        <p:spPr bwMode="auto">
          <a:xfrm>
            <a:off x="650021" y="100247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Наши отделы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18165573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B771B-4D67-2544-9CD5-7892F7F1A1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08613" y="428293"/>
            <a:ext cx="8401661" cy="64271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8B765E-F35B-B94D-BFE5-6A22B7DB2AF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0194A72-9E80-C846-927D-51EEE4D18BF9}"/>
              </a:ext>
            </a:extLst>
          </p:cNvPr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Команда </a:t>
            </a:r>
            <a:endParaRPr lang="en-US" altLang="tr-TR" sz="5400" dirty="0">
              <a:solidFill>
                <a:srgbClr val="1A1449"/>
              </a:solidFill>
              <a:latin typeface="Helvetica Black Tr" pitchFamily="50" charset="-94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tr-TR" sz="5400" dirty="0">
                <a:solidFill>
                  <a:srgbClr val="1A1449"/>
                </a:solidFill>
                <a:latin typeface="Helvetica Black Tr" pitchFamily="50" charset="-94"/>
              </a:rPr>
              <a:t>EKIN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81988255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13758" y="1172219"/>
            <a:ext cx="4416610" cy="53399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4765">
              <a:lnSpc>
                <a:spcPct val="100000"/>
              </a:lnSpc>
              <a:spcBef>
                <a:spcPts val="105"/>
              </a:spcBef>
            </a:pPr>
            <a:r>
              <a:rPr lang="ru-RU" sz="1100" dirty="0">
                <a:latin typeface="Microsoft Sans Serif"/>
                <a:cs typeface="Microsoft Sans Serif"/>
              </a:rPr>
              <a:t>Чтобы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производить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отечественную</a:t>
            </a:r>
            <a:r>
              <a:rPr lang="ru-RU" sz="1100" spc="1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продукцию</a:t>
            </a:r>
            <a:r>
              <a:rPr lang="ru-RU" sz="1100" spc="10" dirty="0">
                <a:latin typeface="Microsoft Sans Serif"/>
                <a:cs typeface="Microsoft Sans Serif"/>
              </a:rPr>
              <a:t> </a:t>
            </a:r>
            <a:r>
              <a:rPr lang="ru-RU" sz="1100" spc="-35" dirty="0">
                <a:latin typeface="Microsoft Sans Serif"/>
                <a:cs typeface="Microsoft Sans Serif"/>
              </a:rPr>
              <a:t>на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24765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международном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уровне</a:t>
            </a:r>
            <a:r>
              <a:rPr lang="ru-RU" sz="1100" spc="-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сохранить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ее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качество, </a:t>
            </a:r>
            <a:r>
              <a:rPr lang="ru-RU" sz="1100" dirty="0">
                <a:latin typeface="Microsoft Sans Serif"/>
                <a:cs typeface="Microsoft Sans Serif"/>
              </a:rPr>
              <a:t>не</a:t>
            </a:r>
            <a:r>
              <a:rPr lang="ru-RU" sz="1100" spc="-10" dirty="0">
                <a:latin typeface="Microsoft Sans Serif"/>
                <a:cs typeface="Microsoft Sans Serif"/>
              </a:rPr>
              <a:t> только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24765" marR="8255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производство,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но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 вся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экосистема</a:t>
            </a:r>
            <a:r>
              <a:rPr lang="ru-RU" sz="1100" dirty="0">
                <a:latin typeface="Microsoft Sans Serif"/>
                <a:cs typeface="Microsoft Sans Serif"/>
              </a:rPr>
              <a:t> должны</a:t>
            </a:r>
            <a:r>
              <a:rPr lang="ru-RU" sz="1100" spc="-4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сосредоточиться</a:t>
            </a:r>
            <a:r>
              <a:rPr lang="ru-RU" sz="1100" spc="-25" dirty="0">
                <a:latin typeface="Microsoft Sans Serif"/>
                <a:cs typeface="Microsoft Sans Serif"/>
              </a:rPr>
              <a:t> на </a:t>
            </a:r>
            <a:r>
              <a:rPr lang="ru-RU" sz="1100" dirty="0">
                <a:latin typeface="Microsoft Sans Serif"/>
                <a:cs typeface="Microsoft Sans Serif"/>
              </a:rPr>
              <a:t>стандартах.</a:t>
            </a:r>
            <a:r>
              <a:rPr lang="ru-RU" sz="1100" spc="-4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Также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важно,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чтобы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все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заинтересованные</a:t>
            </a:r>
            <a:r>
              <a:rPr lang="ru-RU" sz="1100" spc="-20" dirty="0">
                <a:latin typeface="Microsoft Sans Serif"/>
                <a:cs typeface="Microsoft Sans Serif"/>
              </a:rPr>
              <a:t> лица </a:t>
            </a:r>
            <a:r>
              <a:rPr lang="ru-RU" sz="1100" spc="-10" dirty="0">
                <a:latin typeface="Microsoft Sans Serif"/>
                <a:cs typeface="Microsoft Sans Serif"/>
              </a:rPr>
              <a:t>разделяли</a:t>
            </a:r>
            <a:r>
              <a:rPr lang="ru-RU" sz="1100" spc="-4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«стратегию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развития»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чтобы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20" dirty="0">
                <a:latin typeface="Microsoft Sans Serif"/>
                <a:cs typeface="Microsoft Sans Serif"/>
              </a:rPr>
              <a:t>каждый,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кто</a:t>
            </a:r>
            <a:r>
              <a:rPr lang="ru-RU" sz="1100" spc="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участвует </a:t>
            </a:r>
            <a:r>
              <a:rPr lang="ru-RU" sz="1100" dirty="0">
                <a:latin typeface="Microsoft Sans Serif"/>
                <a:cs typeface="Microsoft Sans Serif"/>
              </a:rPr>
              <a:t>в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процессе,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имел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определенные</a:t>
            </a:r>
            <a:r>
              <a:rPr lang="ru-RU" sz="1100" spc="-4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знания.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Именно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поэтому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24765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Академия</a:t>
            </a:r>
            <a:r>
              <a:rPr lang="ru-RU" sz="1100" dirty="0">
                <a:latin typeface="Microsoft Sans Serif"/>
                <a:cs typeface="Microsoft Sans Serif"/>
              </a:rPr>
              <a:t> </a:t>
            </a:r>
            <a:r>
              <a:rPr lang="tr-TR" sz="1100" dirty="0">
                <a:latin typeface="Microsoft Sans Serif"/>
                <a:cs typeface="Microsoft Sans Serif"/>
              </a:rPr>
              <a:t>Ekin</a:t>
            </a:r>
            <a:r>
              <a:rPr lang="tr-TR" sz="1100" spc="-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была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основана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на</a:t>
            </a:r>
            <a:r>
              <a:rPr lang="ru-RU" sz="1100" spc="-10" dirty="0">
                <a:latin typeface="Microsoft Sans Serif"/>
                <a:cs typeface="Microsoft Sans Serif"/>
              </a:rPr>
              <a:t> принципе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совместного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50" dirty="0">
                <a:latin typeface="Microsoft Sans Serif"/>
                <a:cs typeface="Microsoft Sans Serif"/>
              </a:rPr>
              <a:t>и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24765" marR="77470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непрерывного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роста.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Мы</a:t>
            </a:r>
            <a:r>
              <a:rPr lang="ru-RU" sz="1100" spc="-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делимся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знаниями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опытом,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которые </a:t>
            </a:r>
            <a:r>
              <a:rPr lang="ru-RU" sz="1100" dirty="0">
                <a:latin typeface="Microsoft Sans Serif"/>
                <a:cs typeface="Microsoft Sans Serif"/>
              </a:rPr>
              <a:t>будут</a:t>
            </a:r>
            <a:r>
              <a:rPr lang="ru-RU" sz="1100" spc="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полностью</a:t>
            </a:r>
            <a:r>
              <a:rPr lang="ru-RU" sz="1100" spc="-10" dirty="0">
                <a:latin typeface="Microsoft Sans Serif"/>
                <a:cs typeface="Microsoft Sans Serif"/>
              </a:rPr>
              <a:t> реализовывать </a:t>
            </a:r>
            <a:r>
              <a:rPr lang="ru-RU" sz="1100" dirty="0">
                <a:latin typeface="Microsoft Sans Serif"/>
                <a:cs typeface="Microsoft Sans Serif"/>
              </a:rPr>
              <a:t>это</a:t>
            </a:r>
            <a:r>
              <a:rPr lang="ru-RU" sz="1100" spc="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видение.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35" dirty="0">
                <a:latin typeface="Microsoft Sans Serif"/>
                <a:cs typeface="Microsoft Sans Serif"/>
              </a:rPr>
              <a:t>Мы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24765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поддерживаем</a:t>
            </a:r>
            <a:r>
              <a:rPr lang="ru-RU" sz="1100" spc="-4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наших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сотрудников</a:t>
            </a:r>
            <a:r>
              <a:rPr lang="ru-RU" sz="1100" spc="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помощью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24765" marR="33020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образовательных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программ.</a:t>
            </a:r>
            <a:r>
              <a:rPr lang="ru-RU" sz="1100" spc="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Предлагаем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техническое</a:t>
            </a:r>
            <a:r>
              <a:rPr lang="ru-RU" sz="1100" spc="3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обучение </a:t>
            </a:r>
            <a:r>
              <a:rPr lang="ru-RU" sz="1100" dirty="0">
                <a:latin typeface="Microsoft Sans Serif"/>
                <a:cs typeface="Microsoft Sans Serif"/>
              </a:rPr>
              <a:t>в</a:t>
            </a:r>
            <a:r>
              <a:rPr lang="ru-RU" sz="1100" spc="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областях </a:t>
            </a:r>
            <a:r>
              <a:rPr lang="ru-RU" sz="1100" spc="-10" dirty="0">
                <a:latin typeface="Microsoft Sans Serif"/>
                <a:cs typeface="Microsoft Sans Serif"/>
              </a:rPr>
              <a:t>теплопередачи,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сосудов</a:t>
            </a:r>
            <a:r>
              <a:rPr lang="ru-RU" sz="1100" spc="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давления,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переноса жидкости,</a:t>
            </a:r>
            <a:r>
              <a:rPr lang="ru-RU" sz="1100" spc="-4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пакетных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пищевых</a:t>
            </a:r>
            <a:r>
              <a:rPr lang="ru-RU" sz="1100" spc="-4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систем.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помощью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различных программ</a:t>
            </a:r>
            <a:r>
              <a:rPr lang="ru-RU" sz="110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развиваем </a:t>
            </a:r>
            <a:r>
              <a:rPr lang="ru-RU" sz="1100" dirty="0">
                <a:latin typeface="Microsoft Sans Serif"/>
                <a:cs typeface="Microsoft Sans Serif"/>
              </a:rPr>
              <a:t>их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лидерские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качества,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подготавливаем</a:t>
            </a:r>
            <a:r>
              <a:rPr lang="ru-RU" sz="1100" spc="-35" dirty="0">
                <a:latin typeface="Microsoft Sans Serif"/>
                <a:cs typeface="Microsoft Sans Serif"/>
              </a:rPr>
              <a:t> </a:t>
            </a:r>
            <a:r>
              <a:rPr lang="ru-RU" sz="1100" spc="-50" dirty="0">
                <a:latin typeface="Microsoft Sans Serif"/>
                <a:cs typeface="Microsoft Sans Serif"/>
              </a:rPr>
              <a:t>к </a:t>
            </a:r>
            <a:r>
              <a:rPr lang="ru-RU" sz="1100" spc="-10" dirty="0">
                <a:latin typeface="Microsoft Sans Serif"/>
                <a:cs typeface="Microsoft Sans Serif"/>
              </a:rPr>
              <a:t>различным</a:t>
            </a:r>
            <a:r>
              <a:rPr lang="ru-RU" sz="1100" spc="-4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задачам</a:t>
            </a:r>
            <a:r>
              <a:rPr lang="ru-RU" sz="1100" spc="-4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требованиям.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spc="-20" dirty="0">
                <a:latin typeface="Microsoft Sans Serif"/>
                <a:cs typeface="Microsoft Sans Serif"/>
              </a:rPr>
              <a:t>Кроме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того,</a:t>
            </a:r>
            <a:r>
              <a:rPr lang="ru-RU" sz="1100" spc="-4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расширяем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24765" marR="590550">
              <a:lnSpc>
                <a:spcPct val="100000"/>
              </a:lnSpc>
            </a:pPr>
            <a:r>
              <a:rPr lang="ru-RU" sz="1100" dirty="0">
                <a:latin typeface="Microsoft Sans Serif"/>
                <a:cs typeface="Microsoft Sans Serif"/>
              </a:rPr>
              <a:t>знания</a:t>
            </a:r>
            <a:r>
              <a:rPr lang="ru-RU" sz="1100" spc="-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в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вопросах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20" dirty="0">
                <a:latin typeface="Microsoft Sans Serif"/>
                <a:cs typeface="Microsoft Sans Serif"/>
              </a:rPr>
              <a:t>запуска,</a:t>
            </a:r>
            <a:r>
              <a:rPr lang="ru-RU" sz="110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эксплуатации,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технического обслуживания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 ремонта</a:t>
            </a:r>
            <a:r>
              <a:rPr lang="ru-RU" sz="1100" spc="-10" dirty="0">
                <a:latin typeface="Microsoft Sans Serif"/>
                <a:cs typeface="Microsoft Sans Serif"/>
              </a:rPr>
              <a:t> оборудования.</a:t>
            </a:r>
            <a:endParaRPr lang="ru-RU" sz="1100" dirty="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75"/>
              </a:spcBef>
            </a:pPr>
            <a:endParaRPr lang="ru-RU" sz="1100" dirty="0">
              <a:latin typeface="Microsoft Sans Serif"/>
              <a:cs typeface="Microsoft Sans Serif"/>
            </a:endParaRPr>
          </a:p>
          <a:p>
            <a:pPr marL="12700" marR="395605">
              <a:lnSpc>
                <a:spcPct val="100000"/>
              </a:lnSpc>
            </a:pPr>
            <a:r>
              <a:rPr lang="ru-RU" sz="1100" dirty="0">
                <a:latin typeface="Microsoft Sans Serif"/>
                <a:cs typeface="Microsoft Sans Serif"/>
              </a:rPr>
              <a:t>В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Академии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tr-TR" sz="1100" dirty="0">
                <a:latin typeface="Microsoft Sans Serif"/>
                <a:cs typeface="Microsoft Sans Serif"/>
              </a:rPr>
              <a:t>Ekin</a:t>
            </a:r>
            <a:r>
              <a:rPr lang="tr-TR" sz="1100" spc="-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мы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не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только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развиваем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сотрудников, </a:t>
            </a:r>
            <a:r>
              <a:rPr lang="ru-RU" sz="1100" dirty="0">
                <a:latin typeface="Microsoft Sans Serif"/>
                <a:cs typeface="Microsoft Sans Serif"/>
              </a:rPr>
              <a:t>партнеров</a:t>
            </a:r>
            <a:r>
              <a:rPr lang="ru-RU" sz="1100" spc="-1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10" dirty="0">
                <a:latin typeface="Microsoft Sans Serif"/>
                <a:cs typeface="Microsoft Sans Serif"/>
              </a:rPr>
              <a:t> клиентов.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Сотрудничая</a:t>
            </a:r>
            <a:r>
              <a:rPr lang="ru-RU" sz="1100" spc="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университетами,</a:t>
            </a:r>
            <a:r>
              <a:rPr lang="ru-RU" sz="1100" dirty="0">
                <a:latin typeface="Microsoft Sans Serif"/>
                <a:cs typeface="Microsoft Sans Serif"/>
              </a:rPr>
              <a:t> </a:t>
            </a:r>
            <a:r>
              <a:rPr lang="ru-RU" sz="1100" spc="-25" dirty="0">
                <a:latin typeface="Microsoft Sans Serif"/>
                <a:cs typeface="Microsoft Sans Serif"/>
              </a:rPr>
              <a:t>мы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12700" marR="5080">
              <a:lnSpc>
                <a:spcPct val="100000"/>
              </a:lnSpc>
            </a:pPr>
            <a:r>
              <a:rPr lang="ru-RU" sz="1100" spc="-20" dirty="0">
                <a:latin typeface="Microsoft Sans Serif"/>
                <a:cs typeface="Microsoft Sans Serif"/>
              </a:rPr>
              <a:t>знакомим</a:t>
            </a:r>
            <a:r>
              <a:rPr lang="ru-RU" sz="1100" spc="2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студентов-инженеров </a:t>
            </a:r>
            <a:r>
              <a:rPr lang="ru-RU" sz="1100" dirty="0">
                <a:latin typeface="Microsoft Sans Serif"/>
                <a:cs typeface="Microsoft Sans Serif"/>
              </a:rPr>
              <a:t>с</a:t>
            </a:r>
            <a:r>
              <a:rPr lang="ru-RU" sz="1100" spc="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отраслью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 даем</a:t>
            </a:r>
            <a:r>
              <a:rPr lang="ru-RU" sz="1100" spc="1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возможность </a:t>
            </a:r>
            <a:r>
              <a:rPr lang="ru-RU" sz="1100" dirty="0">
                <a:latin typeface="Microsoft Sans Serif"/>
                <a:cs typeface="Microsoft Sans Serif"/>
              </a:rPr>
              <a:t>применять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теоретические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знания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в</a:t>
            </a:r>
            <a:r>
              <a:rPr lang="ru-RU" sz="1100" spc="-20" dirty="0">
                <a:latin typeface="Microsoft Sans Serif"/>
                <a:cs typeface="Microsoft Sans Serif"/>
              </a:rPr>
              <a:t> практической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деятельности.</a:t>
            </a:r>
            <a:endParaRPr lang="ru-RU" sz="1100" dirty="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lang="ru-RU" sz="1100" dirty="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lang="ru-RU" sz="1100" dirty="0">
                <a:latin typeface="Microsoft Sans Serif"/>
                <a:cs typeface="Microsoft Sans Serif"/>
              </a:rPr>
              <a:t>Мы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проводим</a:t>
            </a:r>
            <a:r>
              <a:rPr lang="ru-RU" sz="1100" spc="-4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семинары,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конференции</a:t>
            </a:r>
            <a:r>
              <a:rPr lang="ru-RU" sz="1100" spc="-4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осуществляем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12700" marR="301625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программы </a:t>
            </a:r>
            <a:r>
              <a:rPr lang="ru-RU" sz="1100" dirty="0">
                <a:latin typeface="Microsoft Sans Serif"/>
                <a:cs typeface="Microsoft Sans Serif"/>
              </a:rPr>
              <a:t>обучения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в</a:t>
            </a:r>
            <a:r>
              <a:rPr lang="ru-RU" sz="1100" spc="-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учреждениях,</a:t>
            </a:r>
            <a:r>
              <a:rPr lang="ru-RU" sz="1100" dirty="0">
                <a:latin typeface="Microsoft Sans Serif"/>
                <a:cs typeface="Microsoft Sans Serif"/>
              </a:rPr>
              <a:t> где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реализуются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20" dirty="0">
                <a:latin typeface="Microsoft Sans Serif"/>
                <a:cs typeface="Microsoft Sans Serif"/>
              </a:rPr>
              <a:t>наши </a:t>
            </a:r>
            <a:r>
              <a:rPr lang="ru-RU" sz="1100" spc="-10" dirty="0">
                <a:latin typeface="Microsoft Sans Serif"/>
                <a:cs typeface="Microsoft Sans Serif"/>
              </a:rPr>
              <a:t>проекты</a:t>
            </a:r>
            <a:r>
              <a:rPr lang="ru-RU" sz="1100" spc="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в</a:t>
            </a:r>
            <a:r>
              <a:rPr lang="ru-RU" sz="1100" spc="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области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социальной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ответственности.</a:t>
            </a:r>
            <a:r>
              <a:rPr lang="ru-RU" sz="110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Только</a:t>
            </a:r>
            <a:endParaRPr lang="ru-RU" sz="1100" dirty="0">
              <a:latin typeface="Microsoft Sans Serif"/>
              <a:cs typeface="Microsoft Sans Serif"/>
            </a:endParaRPr>
          </a:p>
          <a:p>
            <a:pPr marL="12700" marR="248920">
              <a:lnSpc>
                <a:spcPct val="100000"/>
              </a:lnSpc>
            </a:pPr>
            <a:r>
              <a:rPr lang="ru-RU" sz="1100" spc="-10" dirty="0">
                <a:latin typeface="Microsoft Sans Serif"/>
                <a:cs typeface="Microsoft Sans Serif"/>
              </a:rPr>
              <a:t>приумножая</a:t>
            </a:r>
            <a:r>
              <a:rPr lang="ru-RU" sz="1100" spc="-1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ценность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общества,</a:t>
            </a:r>
            <a:r>
              <a:rPr lang="ru-RU" sz="1100" spc="-55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сектора </a:t>
            </a:r>
            <a:r>
              <a:rPr lang="ru-RU" sz="1100" dirty="0">
                <a:latin typeface="Microsoft Sans Serif"/>
                <a:cs typeface="Microsoft Sans Serif"/>
              </a:rPr>
              <a:t>и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его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будущего,</a:t>
            </a:r>
            <a:r>
              <a:rPr lang="ru-RU" sz="1100" spc="-50" dirty="0">
                <a:latin typeface="Microsoft Sans Serif"/>
                <a:cs typeface="Microsoft Sans Serif"/>
              </a:rPr>
              <a:t> </a:t>
            </a:r>
            <a:r>
              <a:rPr lang="ru-RU" sz="1100" spc="-25" dirty="0">
                <a:latin typeface="Microsoft Sans Serif"/>
                <a:cs typeface="Microsoft Sans Serif"/>
              </a:rPr>
              <a:t>мы </a:t>
            </a:r>
            <a:r>
              <a:rPr lang="ru-RU" sz="1100" spc="-10" dirty="0">
                <a:latin typeface="Microsoft Sans Serif"/>
                <a:cs typeface="Microsoft Sans Serif"/>
              </a:rPr>
              <a:t>можем</a:t>
            </a:r>
            <a:r>
              <a:rPr lang="ru-RU" sz="1100" spc="-2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стать</a:t>
            </a:r>
            <a:r>
              <a:rPr lang="ru-RU" sz="1100" spc="-25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страной,</a:t>
            </a:r>
            <a:r>
              <a:rPr lang="ru-RU" sz="1100" spc="-4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известной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dirty="0">
                <a:latin typeface="Microsoft Sans Serif"/>
                <a:cs typeface="Microsoft Sans Serif"/>
              </a:rPr>
              <a:t>своей</a:t>
            </a:r>
            <a:r>
              <a:rPr lang="ru-RU" sz="1100" spc="-30" dirty="0">
                <a:latin typeface="Microsoft Sans Serif"/>
                <a:cs typeface="Microsoft Sans Serif"/>
              </a:rPr>
              <a:t> </a:t>
            </a:r>
            <a:r>
              <a:rPr lang="ru-RU" sz="1100" spc="-10" dirty="0">
                <a:latin typeface="Microsoft Sans Serif"/>
                <a:cs typeface="Microsoft Sans Serif"/>
              </a:rPr>
              <a:t>качественной продукцией.</a:t>
            </a:r>
            <a:endParaRPr lang="ru-RU" sz="1100" dirty="0">
              <a:latin typeface="Microsoft Sans Serif"/>
              <a:cs typeface="Microsoft Sans Serif"/>
            </a:endParaRPr>
          </a:p>
          <a:p>
            <a:endParaRPr lang="en-US" sz="1100" dirty="0">
              <a:latin typeface="Helvetica-LightNormalTr" panose="02000603020000020004" pitchFamily="2" charset="77"/>
            </a:endParaRPr>
          </a:p>
          <a:p>
            <a:endParaRPr lang="en-US" sz="1100" dirty="0">
              <a:latin typeface="Helvetica-LightNormalTr" panose="02000603020000020004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54DB1A-9B8B-574B-A48E-FE1945D9A7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363582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77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71120" y="2501060"/>
            <a:ext cx="3547767" cy="3128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ru-RU" sz="1200" spc="-10" dirty="0">
                <a:solidFill>
                  <a:srgbClr val="5A5C5A"/>
                </a:solidFill>
                <a:latin typeface="Microsoft Sans Serif"/>
                <a:cs typeface="Microsoft Sans Serif"/>
              </a:rPr>
              <a:t>Б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лагодаря</a:t>
            </a:r>
            <a:r>
              <a:rPr lang="ru-RU" sz="1200" spc="-2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заинтересованности</a:t>
            </a:r>
            <a:r>
              <a:rPr lang="ru-RU" sz="1200" spc="-1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нашего инженерного</a:t>
            </a:r>
            <a:r>
              <a:rPr lang="ru-RU" sz="1200" spc="-5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персонала,</a:t>
            </a:r>
            <a:r>
              <a:rPr lang="ru-RU" sz="1200" spc="-5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25" dirty="0">
                <a:solidFill>
                  <a:srgbClr val="585858"/>
                </a:solidFill>
                <a:latin typeface="Microsoft Sans Serif"/>
                <a:cs typeface="Microsoft Sans Serif"/>
              </a:rPr>
              <a:t>мы </a:t>
            </a:r>
            <a:r>
              <a:rPr lang="ru-RU" sz="1200" spc="-20" dirty="0">
                <a:solidFill>
                  <a:srgbClr val="585858"/>
                </a:solidFill>
                <a:latin typeface="Microsoft Sans Serif"/>
                <a:cs typeface="Microsoft Sans Serif"/>
              </a:rPr>
              <a:t>предлагаем</a:t>
            </a:r>
            <a:r>
              <a:rPr lang="ru-RU" sz="1200" spc="2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профессиональные</a:t>
            </a:r>
            <a:endParaRPr lang="ru-RU" sz="1200" dirty="0">
              <a:latin typeface="Microsoft Sans Serif"/>
              <a:cs typeface="Microsoft Sans Serif"/>
            </a:endParaRPr>
          </a:p>
          <a:p>
            <a:pPr marL="12700" marR="53975">
              <a:lnSpc>
                <a:spcPct val="100000"/>
              </a:lnSpc>
              <a:spcBef>
                <a:spcPts val="5"/>
              </a:spcBef>
            </a:pP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решения.</a:t>
            </a:r>
            <a:r>
              <a:rPr lang="ru-RU" sz="1200" spc="-4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Наша</a:t>
            </a:r>
            <a:r>
              <a:rPr lang="ru-RU" sz="1200" spc="-4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команда,</a:t>
            </a:r>
            <a:r>
              <a:rPr lang="ru-RU" sz="1200" spc="-4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обученная</a:t>
            </a:r>
            <a:r>
              <a:rPr lang="ru-RU" sz="1200" spc="27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50" dirty="0">
                <a:solidFill>
                  <a:srgbClr val="585858"/>
                </a:solidFill>
                <a:latin typeface="Microsoft Sans Serif"/>
                <a:cs typeface="Microsoft Sans Serif"/>
              </a:rPr>
              <a:t>с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пониманием</a:t>
            </a:r>
            <a:r>
              <a:rPr lang="ru-RU" sz="1200" spc="-5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к</a:t>
            </a:r>
            <a:r>
              <a:rPr lang="ru-RU" sz="1200" spc="-4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необходимости </a:t>
            </a:r>
            <a:r>
              <a:rPr lang="ru-RU" sz="1200" spc="-25" dirty="0">
                <a:solidFill>
                  <a:srgbClr val="585858"/>
                </a:solidFill>
                <a:latin typeface="Microsoft Sans Serif"/>
                <a:cs typeface="Microsoft Sans Serif"/>
              </a:rPr>
              <a:t>безоговорочного</a:t>
            </a:r>
            <a:r>
              <a:rPr lang="ru-RU" sz="1200" spc="3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удовлетворения клиентов,</a:t>
            </a:r>
            <a:r>
              <a:rPr lang="ru-RU" sz="1200" spc="-2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работает</a:t>
            </a:r>
            <a:r>
              <a:rPr lang="ru-RU" sz="1200" spc="-2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над</a:t>
            </a:r>
            <a:r>
              <a:rPr lang="ru-RU" sz="1200" spc="-4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тем,</a:t>
            </a:r>
            <a:r>
              <a:rPr lang="ru-RU" sz="1200" spc="-3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20" dirty="0">
                <a:solidFill>
                  <a:srgbClr val="585858"/>
                </a:solidFill>
                <a:latin typeface="Microsoft Sans Serif"/>
                <a:cs typeface="Microsoft Sans Serif"/>
              </a:rPr>
              <a:t>чтобы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повысить</a:t>
            </a:r>
            <a:r>
              <a:rPr lang="ru-RU" sz="1200" spc="-3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лояльность</a:t>
            </a:r>
            <a:r>
              <a:rPr lang="ru-RU" sz="1200" spc="-3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заказчиков,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подняв</a:t>
            </a:r>
            <a:r>
              <a:rPr lang="ru-RU" sz="1200" spc="-3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планку</a:t>
            </a:r>
            <a:r>
              <a:rPr lang="ru-RU" sz="1200" spc="-3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успеха</a:t>
            </a:r>
            <a:r>
              <a:rPr lang="ru-RU" sz="1200" spc="-3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в</a:t>
            </a:r>
            <a:r>
              <a:rPr lang="ru-RU" sz="1200" spc="-3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продуктах,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услугах</a:t>
            </a:r>
            <a:r>
              <a:rPr lang="ru-RU" sz="1200" spc="-2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и</a:t>
            </a:r>
            <a:r>
              <a:rPr lang="ru-RU" sz="1200" spc="-4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процессах.</a:t>
            </a:r>
            <a:endParaRPr lang="ru-RU" sz="1200" dirty="0">
              <a:latin typeface="Microsoft Sans Serif"/>
              <a:cs typeface="Microsoft Sans Serif"/>
            </a:endParaRPr>
          </a:p>
          <a:p>
            <a:endParaRPr lang="en-US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pPr marL="22225">
              <a:lnSpc>
                <a:spcPct val="100000"/>
              </a:lnSpc>
              <a:spcBef>
                <a:spcPts val="100"/>
              </a:spcBef>
            </a:pP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Мы рады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поделиться</a:t>
            </a:r>
            <a:endParaRPr lang="ru-RU" sz="1200" dirty="0">
              <a:latin typeface="Microsoft Sans Serif"/>
              <a:cs typeface="Microsoft Sans Serif"/>
            </a:endParaRPr>
          </a:p>
          <a:p>
            <a:pPr marL="22225">
              <a:lnSpc>
                <a:spcPct val="100000"/>
              </a:lnSpc>
            </a:pP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накопленными</a:t>
            </a:r>
            <a:r>
              <a:rPr lang="ru-RU" sz="1200" spc="-3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знаниями</a:t>
            </a:r>
            <a:r>
              <a:rPr lang="ru-RU" sz="1200" spc="-25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50" dirty="0">
                <a:solidFill>
                  <a:srgbClr val="585858"/>
                </a:solidFill>
                <a:latin typeface="Microsoft Sans Serif"/>
                <a:cs typeface="Microsoft Sans Serif"/>
              </a:rPr>
              <a:t>с</a:t>
            </a:r>
            <a:endParaRPr lang="ru-RU" sz="1200" dirty="0">
              <a:latin typeface="Microsoft Sans Serif"/>
              <a:cs typeface="Microsoft Sans Serif"/>
            </a:endParaRPr>
          </a:p>
          <a:p>
            <a:pPr marL="22225">
              <a:lnSpc>
                <a:spcPct val="100000"/>
              </a:lnSpc>
            </a:pPr>
            <a:r>
              <a:rPr lang="ru-RU" sz="1200" dirty="0">
                <a:solidFill>
                  <a:srgbClr val="585858"/>
                </a:solidFill>
                <a:latin typeface="Microsoft Sans Serif"/>
                <a:cs typeface="Microsoft Sans Serif"/>
              </a:rPr>
              <a:t>нашими</a:t>
            </a:r>
            <a:r>
              <a:rPr lang="ru-RU" sz="1200" spc="-4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уважаемыми</a:t>
            </a:r>
            <a:r>
              <a:rPr lang="ru-RU" sz="1200" spc="-60" dirty="0">
                <a:solidFill>
                  <a:srgbClr val="585858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85858"/>
                </a:solidFill>
                <a:latin typeface="Microsoft Sans Serif"/>
                <a:cs typeface="Microsoft Sans Serif"/>
              </a:rPr>
              <a:t>клиентами.</a:t>
            </a:r>
            <a:endParaRPr lang="ru-RU" sz="1200" dirty="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520"/>
              </a:spcBef>
            </a:pPr>
            <a:endParaRPr lang="ru-RU" sz="1200" dirty="0">
              <a:latin typeface="Microsoft Sans Serif"/>
              <a:cs typeface="Microsoft Sans Serif"/>
            </a:endParaRPr>
          </a:p>
          <a:p>
            <a:pPr marL="12700" marR="5080">
              <a:lnSpc>
                <a:spcPct val="105100"/>
              </a:lnSpc>
              <a:spcBef>
                <a:spcPts val="5"/>
              </a:spcBef>
              <a:tabLst>
                <a:tab pos="608330" algn="l"/>
                <a:tab pos="1621155" algn="l"/>
                <a:tab pos="2181225" algn="l"/>
              </a:tabLst>
            </a:pPr>
            <a:r>
              <a:rPr lang="tr-TR" sz="1200" spc="-20" dirty="0">
                <a:solidFill>
                  <a:srgbClr val="565A5A"/>
                </a:solidFill>
                <a:latin typeface="Microsoft Sans Serif"/>
                <a:cs typeface="Microsoft Sans Serif"/>
              </a:rPr>
              <a:t>Ekin</a:t>
            </a:r>
            <a:r>
              <a:rPr lang="tr-TR" sz="1200" dirty="0">
                <a:solidFill>
                  <a:srgbClr val="565A5A"/>
                </a:solidFill>
                <a:latin typeface="Microsoft Sans Serif"/>
                <a:cs typeface="Microsoft Sans Serif"/>
              </a:rPr>
              <a:t>	</a:t>
            </a:r>
            <a:r>
              <a:rPr lang="ru-RU" sz="1200" spc="-10" dirty="0">
                <a:solidFill>
                  <a:srgbClr val="565A5A"/>
                </a:solidFill>
                <a:latin typeface="Microsoft Sans Serif"/>
                <a:cs typeface="Microsoft Sans Serif"/>
              </a:rPr>
              <a:t>останется</a:t>
            </a:r>
            <a:r>
              <a:rPr lang="ru-RU" sz="1200" dirty="0">
                <a:solidFill>
                  <a:srgbClr val="565A5A"/>
                </a:solidFill>
                <a:latin typeface="Microsoft Sans Serif"/>
                <a:cs typeface="Microsoft Sans Serif"/>
              </a:rPr>
              <a:t>	</a:t>
            </a:r>
            <a:r>
              <a:rPr lang="ru-RU" sz="1200" spc="-25" dirty="0">
                <a:solidFill>
                  <a:srgbClr val="565A5A"/>
                </a:solidFill>
                <a:latin typeface="Microsoft Sans Serif"/>
                <a:cs typeface="Microsoft Sans Serif"/>
              </a:rPr>
              <a:t>для</a:t>
            </a:r>
            <a:r>
              <a:rPr lang="ru-RU" sz="1200" dirty="0">
                <a:solidFill>
                  <a:srgbClr val="565A5A"/>
                </a:solidFill>
                <a:latin typeface="Microsoft Sans Serif"/>
                <a:cs typeface="Microsoft Sans Serif"/>
              </a:rPr>
              <a:t>	</a:t>
            </a:r>
            <a:r>
              <a:rPr lang="ru-RU" sz="1200" spc="-25" dirty="0">
                <a:solidFill>
                  <a:srgbClr val="565A5A"/>
                </a:solidFill>
                <a:latin typeface="Microsoft Sans Serif"/>
                <a:cs typeface="Microsoft Sans Serif"/>
              </a:rPr>
              <a:t>вас </a:t>
            </a:r>
            <a:r>
              <a:rPr lang="ru-RU" sz="1200" spc="-10" dirty="0">
                <a:solidFill>
                  <a:srgbClr val="565A5A"/>
                </a:solidFill>
                <a:latin typeface="Microsoft Sans Serif"/>
                <a:cs typeface="Microsoft Sans Serif"/>
              </a:rPr>
              <a:t>надежным</a:t>
            </a:r>
            <a:r>
              <a:rPr lang="ru-RU" sz="1200" spc="-25" dirty="0">
                <a:solidFill>
                  <a:srgbClr val="565A5A"/>
                </a:solidFill>
                <a:latin typeface="Microsoft Sans Serif"/>
                <a:cs typeface="Microsoft Sans Serif"/>
              </a:rPr>
              <a:t> </a:t>
            </a:r>
            <a:r>
              <a:rPr lang="ru-RU" sz="1200" spc="-10" dirty="0">
                <a:solidFill>
                  <a:srgbClr val="565A5A"/>
                </a:solidFill>
                <a:latin typeface="Microsoft Sans Serif"/>
                <a:cs typeface="Microsoft Sans Serif"/>
              </a:rPr>
              <a:t>партнером.</a:t>
            </a:r>
            <a:endParaRPr lang="ru-RU" sz="1200" dirty="0">
              <a:latin typeface="Microsoft Sans Serif"/>
              <a:cs typeface="Microsoft Sans Serif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9566" y="2501060"/>
            <a:ext cx="6392093" cy="28623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9D22EE-B288-B44A-A6B3-9871F1F749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9D71BD9-69DE-CD48-9825-5B6456C97DE7}"/>
              </a:ext>
            </a:extLst>
          </p:cNvPr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>
                <a:solidFill>
                  <a:srgbClr val="1A1449"/>
                </a:solidFill>
                <a:latin typeface="Helvetica Black Tr" pitchFamily="50" charset="-94"/>
              </a:rPr>
              <a:t>Продажи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329982058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ТЕХНИЧЕСКИЙ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ОФИС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DF8B79-008D-AC46-9A61-324CC68240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99BBB6F-3D95-F84A-A84B-809D6555837D}"/>
              </a:ext>
            </a:extLst>
          </p:cNvPr>
          <p:cNvSpPr/>
          <p:nvPr/>
        </p:nvSpPr>
        <p:spPr>
          <a:xfrm>
            <a:off x="7720485" y="804800"/>
            <a:ext cx="4258573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Наш отдел технического офиса, состоящий из 15 квалифицированных и опытных сотрудников, постоянно контролирует и совершенствует качество и точность производственных процессов компании </a:t>
            </a:r>
            <a:r>
              <a:rPr lang="tr-TR" sz="1200" b="1" i="0" u="none" strike="noStrike" dirty="0">
                <a:solidFill>
                  <a:srgbClr val="000000"/>
                </a:solidFill>
                <a:effectLst/>
              </a:rPr>
              <a:t>Ekin Endüstriyel</a:t>
            </a:r>
            <a:r>
              <a:rPr lang="tr-TR" sz="12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Наша команда специализируется на контроле производства, обеспечивая выпуск продукции в соответствии с самыми высокими стандартами.</a:t>
            </a:r>
          </a:p>
          <a:p>
            <a:pPr algn="l"/>
            <a:endParaRPr lang="ru-RU" sz="12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Основные задачи отдела технического офиса включают:</a:t>
            </a:r>
          </a:p>
          <a:p>
            <a:pPr algn="l"/>
            <a:endParaRPr lang="ru-RU" sz="12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Тщательный контроль на всех этапах производственного процесса,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Обеспечение соответствия продукции установленным стандартам качества,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Предотвращение возможных ошибок в ходе производства,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Постоянное улучшение и оптимизация производственных процессов,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Подготовка и обновление технической документации, связанной с производством.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ru-RU" sz="12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Эти задачи способствуют достижению цели компании </a:t>
            </a:r>
            <a:r>
              <a:rPr lang="tr-TR" sz="1200" b="1" i="0" u="none" strike="noStrike" dirty="0">
                <a:solidFill>
                  <a:srgbClr val="000000"/>
                </a:solidFill>
                <a:effectLst/>
              </a:rPr>
              <a:t>Ekin Endüstriyel</a:t>
            </a:r>
            <a:r>
              <a:rPr lang="tr-TR" sz="1200" b="0" i="0" u="none" strike="noStrike" dirty="0">
                <a:solidFill>
                  <a:srgbClr val="000000"/>
                </a:solidFill>
                <a:effectLst/>
              </a:rPr>
              <a:t> — </a:t>
            </a: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безупречного выполнения производственных операций.</a:t>
            </a:r>
          </a:p>
          <a:p>
            <a:pPr algn="l"/>
            <a:endParaRPr lang="ru-RU" sz="12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Для контроля и оптимизации производственных процессов наш отдел использует различные специализированные программные решения и технологии. Благодаря этим инструментам производственные линии непрерывно </a:t>
            </a:r>
            <a:r>
              <a:rPr lang="ru-RU" sz="1200" b="0" i="0" u="none" strike="noStrike" dirty="0" err="1">
                <a:solidFill>
                  <a:srgbClr val="000000"/>
                </a:solidFill>
                <a:effectLst/>
              </a:rPr>
              <a:t>мониторятся</a:t>
            </a: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, данные анализируются, а необходимые улучшения вносятся своевременно. Такая технологическая база позволяет поддерживать наше качество производства на высочайшем уровне.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706C662-68ED-0341-B78A-A3A31AB9E1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31192" y="2550724"/>
            <a:ext cx="6346346" cy="346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90217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КОНТРОЛЬ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КАЧЕСТВА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DF8B79-008D-AC46-9A61-324CC68240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84B3349-3914-B543-A3D5-7636A00521F2}"/>
              </a:ext>
            </a:extLst>
          </p:cNvPr>
          <p:cNvSpPr/>
          <p:nvPr/>
        </p:nvSpPr>
        <p:spPr>
          <a:xfrm>
            <a:off x="7937458" y="151179"/>
            <a:ext cx="4042673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Компания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Endüstriyel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, </a:t>
            </a:r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работающая в секторе </a:t>
            </a:r>
            <a:r>
              <a:rPr lang="ru-RU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ОВиК</a:t>
            </a:r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, ставит своей главной целью поддержание качества продукции и услуг на самом высоком уровне. В этом направлении наша команда контроля качества усердно трудится, чтобы обеспечить соответствие производственных процессов стандартам качества и максимальное удовлетворение потребностей клиентов.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Наша команда контроля качества состоит из профессионалов, обладающих высокой квалификацией и богатым опытом. Члены команды внимательно контролируют каждый этап производственного процесса, гарантируя, что каждая выпускаемая единица продукции соответствует самым высоким стандартам качества. 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Основные задачи нашей команды включают: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 Обеспечение соответствия продукции стандартам качества посредством проверок на всех этапах производства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 Детальная проверка и тестирование продукции как в процессе производства, так и по его завершении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 Выявление и устранение возможных ошибок на производстве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 Контроль соответствия продукции международным стандартам качества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 Внедрение и постоянное совершенствование систем управления качеством.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Благодаря усилиям нашей команды контроля качества компания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Endüstriyel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уверенно поддерживает репутацию надежного производителя, соответствующего как внутренним, так и международным требованиям.</a:t>
            </a:r>
            <a:endParaRPr lang="en-US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ED457D7-8314-2A46-85F7-5AFEE7E104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29872" y="2649853"/>
            <a:ext cx="6348986" cy="346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792705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Производство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DF8B79-008D-AC46-9A61-324CC68240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0B2CCE3-1DFB-3340-93B0-FBC483D0E4D3}"/>
              </a:ext>
            </a:extLst>
          </p:cNvPr>
          <p:cNvSpPr/>
          <p:nvPr/>
        </p:nvSpPr>
        <p:spPr>
          <a:xfrm>
            <a:off x="7730492" y="1591323"/>
            <a:ext cx="4042673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Производственная команда 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Endüstriyel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 </a:t>
            </a:r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состоит из квалифицированных, опытных и обученных профессионалов. Они следят за последними технологическими достижениями и используют инновационные производственные техники, чтобы предлагать нашим клиентам продукцию высочайшего качества. 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Основные задачи нашей команды включают: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-Производство продукции в полном соответствии с производственными планами, своевременно и без недочетов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-Соблюдение стандартов качества на всех этапах производства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-Проведение постоянных мероприятий по улучшению эффективности и производительности производственных линий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-Рациональное и эффективное использование сырья и материалов</a:t>
            </a: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-Быстрое и эффективное решение возникающих в процессе производства проблем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Благодаря высокому профессионализму команды, компания 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Endüstriyel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 </a:t>
            </a:r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продолжает обеспечивать высокое качество продукции, укрепляя свои позиции на рынке и оправдывая ожидания наших клиентов.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6A53A5B-04A0-0B4C-BAD7-40FF902CA8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42583" y="2649853"/>
            <a:ext cx="6323563" cy="346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747743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Исследования и разработки</a:t>
            </a:r>
            <a:endParaRPr lang="tr-TR" altLang="tr-TR" sz="5400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DF8B79-008D-AC46-9A61-324CC68240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6B5D422-580C-ED46-9C97-90F716CA8B38}"/>
              </a:ext>
            </a:extLst>
          </p:cNvPr>
          <p:cNvSpPr/>
          <p:nvPr/>
        </p:nvSpPr>
        <p:spPr>
          <a:xfrm>
            <a:off x="7858271" y="2649853"/>
            <a:ext cx="404267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Команда разработчиков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Ekin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 </a:t>
            </a:r>
            <a:r>
              <a:rPr lang="en-US" sz="1200" dirty="0" err="1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Endüstriyel</a:t>
            </a:r>
            <a:r>
              <a:rPr lang="en-US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 </a:t>
            </a:r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состоит из творческих и инновационных профессионалов, специализирующихся в области инженерии и технологий. Следя за последними достижениями отрасли, наша команда разрабатывает продукты, которые не только соответствуют потребностям клиентов, но и выделяются на рынке.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Команда трудится с самоотдачей, чтобы укрепить лидерство компании в отрасли и усилить нашу конкурентоспособность. Благодаря их инновационным и креативным решениям мы продолжаем оставаться впереди.</a:t>
            </a:r>
          </a:p>
          <a:p>
            <a:endParaRPr lang="ru-RU" sz="1200" dirty="0">
              <a:solidFill>
                <a:srgbClr val="5A5C5A"/>
              </a:solidFill>
              <a:latin typeface="Helvetica-LightNormalTr" charset="0"/>
              <a:ea typeface="Helvetica-LightNormalTr" charset="0"/>
              <a:cs typeface="Helvetica-LightNormalTr" charset="0"/>
            </a:endParaRPr>
          </a:p>
          <a:p>
            <a:r>
              <a:rPr lang="ru-RU" sz="1200" dirty="0">
                <a:solidFill>
                  <a:srgbClr val="5A5C5A"/>
                </a:solidFill>
                <a:latin typeface="Helvetica-LightNormalTr" charset="0"/>
                <a:ea typeface="Helvetica-LightNormalTr" charset="0"/>
                <a:cs typeface="Helvetica-LightNormalTr" charset="0"/>
              </a:rPr>
              <a:t>В будущем наша цель — продолжать разработку новых технологий и решений, чтобы еще больше укрепить свои позиции в отрасли и стать ведущим брендом на глобальном рынке.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795F77-30E2-9B43-8F5D-BF56D87C71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29872" y="2649853"/>
            <a:ext cx="6348985" cy="346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997418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DF8B79-008D-AC46-9A61-324CC68240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0D626B6-64CA-C141-9842-A612A6D6A5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3592" y="2739436"/>
            <a:ext cx="7480300" cy="42672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C3267C78-37AD-D041-8E31-199478B89D0C}"/>
              </a:ext>
            </a:extLst>
          </p:cNvPr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b="1" dirty="0">
                <a:solidFill>
                  <a:srgbClr val="1A1449"/>
                </a:solidFill>
                <a:latin typeface="Helvetica Black Tr" pitchFamily="50" charset="-94"/>
              </a:rPr>
              <a:t>СОЦИАЛЬНАЯ ПОДДЕРЖКА</a:t>
            </a:r>
            <a:endParaRPr lang="tr-TR" altLang="tr-TR" sz="54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2277275494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Resim 1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DF8B79-008D-AC46-9A61-324CC68240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6B5D422-580C-ED46-9C97-90F716CA8B38}"/>
              </a:ext>
            </a:extLst>
          </p:cNvPr>
          <p:cNvSpPr/>
          <p:nvPr/>
        </p:nvSpPr>
        <p:spPr>
          <a:xfrm>
            <a:off x="7709256" y="2251406"/>
            <a:ext cx="404267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ru-RU" sz="1200" dirty="0">
                <a:solidFill>
                  <a:srgbClr val="000000"/>
                </a:solidFill>
              </a:rPr>
              <a:t>С</a:t>
            </a: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 самого первого дня стремимся к совместному развитию и росту, поддерживая проекты, направленные на общественное благо. Мы прилагаем усилия, чтобы повысить осведомленность о будущем нашей страны и мира, а также передать эту осведомленность как можно более широкому кругу людей.</a:t>
            </a:r>
          </a:p>
          <a:p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В рамках нашей концепции </a:t>
            </a:r>
            <a:r>
              <a:rPr lang="ru-RU" sz="1200" b="1" i="0" u="none" strike="noStrike" dirty="0">
                <a:solidFill>
                  <a:srgbClr val="000000"/>
                </a:solidFill>
                <a:effectLst/>
              </a:rPr>
              <a:t>"Спонсорство и социальная ответственность"</a:t>
            </a:r>
            <a:r>
              <a:rPr lang="ru-RU" sz="1200" b="0" i="0" u="none" strike="noStrike" dirty="0">
                <a:solidFill>
                  <a:srgbClr val="000000"/>
                </a:solidFill>
                <a:effectLst/>
              </a:rPr>
              <a:t> мы с особым вниманием и регулярностью поддерживаем разнообразные общественные проекты в таких сферах, как образование, здравоохранение и окружающая среда. Помимо наших корпоративных инициатив, мы активно помогаем студентам реализовывать их проекты, направленные на развитие экологической осознанности и воспитание поколений, заботящихся о будущем. Мы стремимся быть источником вдохновения и поддержки для будущих поколений. Мы также придаем особое значение проектам, реализуемым в нашем регионе, рассматривая их запросы и потребности в приоритетном порядке. Нам доставляет гордость поддерживать многочисленные образовательные инициативы как в нашем регионе, так и по всей Турции.</a:t>
            </a:r>
          </a:p>
          <a:p>
            <a:endParaRPr lang="ru-RU" sz="1200" b="0" i="0" u="none" strike="noStrike" dirty="0">
              <a:solidFill>
                <a:srgbClr val="000000"/>
              </a:solidFill>
              <a:effectLst/>
            </a:endParaRPr>
          </a:p>
          <a:p>
            <a:pPr algn="just"/>
            <a:endParaRPr lang="en-US" sz="1200" u="none" strike="noStrike" dirty="0">
              <a:solidFill>
                <a:srgbClr val="4A4949"/>
              </a:solidFill>
              <a:effectLst/>
              <a:latin typeface="HELVETICA-LIGHTNORMALTR" panose="02000603020000020004" pitchFamily="2" charset="77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795F77-30E2-9B43-8F5D-BF56D87C71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39543" y="2649853"/>
            <a:ext cx="6329643" cy="3465799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601F6D6E-1D18-EC48-A3E0-F62163B7118C}"/>
              </a:ext>
            </a:extLst>
          </p:cNvPr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b="1" dirty="0">
                <a:solidFill>
                  <a:srgbClr val="1A1449"/>
                </a:solidFill>
                <a:latin typeface="Helvetica Black Tr" pitchFamily="50" charset="-94"/>
              </a:rPr>
              <a:t>ПРОЕКТЫ ПОДДЕРЖКИ</a:t>
            </a:r>
            <a:endParaRPr lang="tr-TR" altLang="tr-TR" sz="54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</p:spTree>
    <p:extLst>
      <p:ext uri="{BB962C8B-B14F-4D97-AF65-F5344CB8AC3E}">
        <p14:creationId xmlns:p14="http://schemas.microsoft.com/office/powerpoint/2010/main" val="361674298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esim 13">
            <a:extLst>
              <a:ext uri="{FF2B5EF4-FFF2-40B4-BE49-F238E27FC236}">
                <a16:creationId xmlns:a16="http://schemas.microsoft.com/office/drawing/2014/main" id="{94894B19-3A2B-3B4F-B6A2-6D6D449DDC5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2">
            <a:extLst>
              <a:ext uri="{FF2B5EF4-FFF2-40B4-BE49-F238E27FC236}">
                <a16:creationId xmlns:a16="http://schemas.microsoft.com/office/drawing/2014/main" id="{C21C8DB3-D41C-DA4C-B8FE-8A4E769BFD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8D958AE-1242-FC43-ADC0-554D736FB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2663" y="2732348"/>
            <a:ext cx="7480300" cy="42672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CAF45459-F454-4148-A936-B73E95504A2A}"/>
              </a:ext>
            </a:extLst>
          </p:cNvPr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chemeClr val="tx1">
                    <a:lumMod val="90000"/>
                    <a:lumOff val="10000"/>
                  </a:schemeClr>
                </a:solidFill>
                <a:latin typeface="Helvetica Black Tr" pitchFamily="50" charset="-94"/>
              </a:rPr>
              <a:t> РЕФЕРЕНС-ЛИСТЫ</a:t>
            </a:r>
            <a:endParaRPr lang="tr-TR" altLang="tr-TR" sz="4800" b="1" dirty="0">
              <a:solidFill>
                <a:schemeClr val="accent1"/>
              </a:solidFill>
              <a:latin typeface="Helvetica Black Tr" pitchFamily="50" charset="-94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13E2F58-3D2D-4245-A5EE-4C8A833C08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882" y="500498"/>
            <a:ext cx="877918" cy="323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60646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Resim Yer Tutucusu 11"/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87638" y="1493838"/>
            <a:ext cx="1789112" cy="1789112"/>
          </a:xfrm>
        </p:spPr>
      </p:pic>
      <p:pic>
        <p:nvPicPr>
          <p:cNvPr id="14" name="Resim Yer Tutucusu 13"/>
          <p:cNvPicPr>
            <a:picLocks noGrp="1" noChangeAspect="1"/>
          </p:cNvPicPr>
          <p:nvPr>
            <p:ph type="pic" sz="quarter" idx="16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6750" y="1493838"/>
            <a:ext cx="1787525" cy="1787525"/>
          </a:xfrm>
        </p:spPr>
      </p:pic>
      <p:pic>
        <p:nvPicPr>
          <p:cNvPr id="25" name="Resim Yer Tutucusu 24"/>
          <p:cNvPicPr>
            <a:picLocks noGrp="1" noChangeAspect="1"/>
          </p:cNvPicPr>
          <p:nvPr>
            <p:ph type="pic" sz="quarter" idx="17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4275" y="1493838"/>
            <a:ext cx="1789113" cy="1789112"/>
          </a:xfrm>
        </p:spPr>
      </p:pic>
      <p:pic>
        <p:nvPicPr>
          <p:cNvPr id="20" name="Resim Yer Tutucusu 19"/>
          <p:cNvPicPr>
            <a:picLocks noGrp="1" noChangeAspect="1"/>
          </p:cNvPicPr>
          <p:nvPr>
            <p:ph type="pic" sz="quarter" idx="19"/>
          </p:nvPr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5863" y="5068888"/>
            <a:ext cx="1787525" cy="1774825"/>
          </a:xfrm>
        </p:spPr>
      </p:pic>
      <p:pic>
        <p:nvPicPr>
          <p:cNvPr id="23" name="Resim Yer Tutucusu 22"/>
          <p:cNvPicPr>
            <a:picLocks noGrp="1" noChangeAspect="1"/>
          </p:cNvPicPr>
          <p:nvPr>
            <p:ph type="pic" sz="quarter" idx="18"/>
          </p:nvPr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6750" y="5068888"/>
            <a:ext cx="1787525" cy="1774825"/>
          </a:xfrm>
        </p:spPr>
      </p:pic>
      <p:pic>
        <p:nvPicPr>
          <p:cNvPr id="22" name="Resim Yer Tutucusu 21"/>
          <p:cNvPicPr>
            <a:picLocks noGrp="1" noChangeAspect="1"/>
          </p:cNvPicPr>
          <p:nvPr>
            <p:ph type="pic" sz="quarter" idx="15"/>
          </p:nvPr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40913" y="3281363"/>
            <a:ext cx="1787525" cy="1787525"/>
          </a:xfrm>
        </p:spPr>
      </p:pic>
      <p:pic>
        <p:nvPicPr>
          <p:cNvPr id="19" name="Resim Yer Tutucusu 18"/>
          <p:cNvPicPr>
            <a:picLocks noGrp="1" noChangeAspect="1"/>
          </p:cNvPicPr>
          <p:nvPr>
            <p:ph type="pic" sz="quarter" idx="13"/>
          </p:nvPr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87638" y="3281363"/>
            <a:ext cx="1789112" cy="1787525"/>
          </a:xfrm>
        </p:spPr>
      </p:pic>
      <p:pic>
        <p:nvPicPr>
          <p:cNvPr id="21" name="Resim Yer Tutucusu 20"/>
          <p:cNvPicPr>
            <a:picLocks noGrp="1" noChangeAspect="1"/>
          </p:cNvPicPr>
          <p:nvPr>
            <p:ph type="pic" sz="quarter" idx="12"/>
          </p:nvPr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4875" y="3281363"/>
            <a:ext cx="1787525" cy="1787525"/>
          </a:xfrm>
        </p:spPr>
      </p:pic>
      <p:pic>
        <p:nvPicPr>
          <p:cNvPr id="39" name="Resim Yer Tutucusu 13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6750" y="3281363"/>
            <a:ext cx="1787525" cy="178752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40" name="Resim Yer Tutucusu 24"/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4275" y="3281363"/>
            <a:ext cx="1789113" cy="178752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24" name="Resim Yer Tutucusu 23"/>
          <p:cNvPicPr>
            <a:picLocks noGrp="1" noChangeAspect="1"/>
          </p:cNvPicPr>
          <p:nvPr>
            <p:ph type="pic" sz="quarter" idx="21"/>
          </p:nvPr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7738" y="1493838"/>
            <a:ext cx="1787525" cy="1787525"/>
          </a:xfrm>
        </p:spPr>
      </p:pic>
      <p:pic>
        <p:nvPicPr>
          <p:cNvPr id="18" name="Resim Yer Tutucusu 17"/>
          <p:cNvPicPr>
            <a:picLocks noGrp="1" noChangeAspect="1"/>
          </p:cNvPicPr>
          <p:nvPr>
            <p:ph type="pic" sz="quarter" idx="20"/>
          </p:nvPr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1800" y="3281363"/>
            <a:ext cx="1789113" cy="1787525"/>
          </a:xfrm>
        </p:spPr>
      </p:pic>
      <p:pic>
        <p:nvPicPr>
          <p:cNvPr id="37" name="Resim Yer Tutucusu 24"/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1800" y="1493838"/>
            <a:ext cx="1789113" cy="178911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26" name="Resim Yer Tutucusu 18"/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3388" y="5068888"/>
            <a:ext cx="1789112" cy="177641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sp>
        <p:nvSpPr>
          <p:cNvPr id="49173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27" name="Resim Yer Tutucusu 11"/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029" y="1493838"/>
            <a:ext cx="1788609" cy="1803948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28" name="Resim Yer Tutucusu 18"/>
          <p:cNvPicPr>
            <a:picLocks noChangeAspect="1"/>
          </p:cNvPicPr>
          <p:nvPr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7738" y="5054601"/>
            <a:ext cx="1790700" cy="178911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sp>
        <p:nvSpPr>
          <p:cNvPr id="31" name="Title 2"/>
          <p:cNvSpPr txBox="1">
            <a:spLocks/>
          </p:cNvSpPr>
          <p:nvPr/>
        </p:nvSpPr>
        <p:spPr bwMode="auto">
          <a:xfrm>
            <a:off x="3582194" y="571942"/>
            <a:ext cx="6423798" cy="647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ru-RU" altLang="tr-TR" sz="3600" dirty="0">
                <a:solidFill>
                  <a:srgbClr val="FFFFFF"/>
                </a:solidFill>
                <a:latin typeface="Helvetica Bold Tr" pitchFamily="50" charset="-94"/>
              </a:rPr>
              <a:t>НАШ РЕФЕРЕНС-ЛИСТ</a:t>
            </a:r>
            <a:endParaRPr lang="en-US" altLang="tr-TR" sz="3600" dirty="0">
              <a:solidFill>
                <a:srgbClr val="FFFFFF"/>
              </a:solidFill>
              <a:latin typeface="Helvetica Bold Tr" pitchFamily="50" charset="-94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3918744" y="982998"/>
            <a:ext cx="5027612" cy="33579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solidFill>
                  <a:srgbClr val="FFFFFF">
                    <a:alpha val="70000"/>
                  </a:srgbClr>
                </a:solidFill>
                <a:latin typeface="Helvetica Cond Normal Tr" pitchFamily="50" charset="-94"/>
              </a:rPr>
              <a:t>Некоторые компании, с которыми мы работаем</a:t>
            </a:r>
            <a:endParaRPr lang="en-US" sz="1400" dirty="0">
              <a:solidFill>
                <a:srgbClr val="FFFFFF">
                  <a:alpha val="70000"/>
                </a:srgbClr>
              </a:solidFill>
              <a:latin typeface="Helvetica Cond Normal Tr" pitchFamily="50" charset="-94"/>
            </a:endParaRPr>
          </a:p>
        </p:txBody>
      </p:sp>
      <p:pic>
        <p:nvPicPr>
          <p:cNvPr id="33" name="Resim Yer Tutucusu 22">
            <a:extLst>
              <a:ext uri="{FF2B5EF4-FFF2-40B4-BE49-F238E27FC236}">
                <a16:creationId xmlns:a16="http://schemas.microsoft.com/office/drawing/2014/main" id="{32CCA24D-8C8E-FE4C-B696-77D45166FFA8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2795358" y="5745891"/>
            <a:ext cx="1573672" cy="40653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B6C08A9-D445-A640-AAFD-F0AEF644A3E3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93988" y="5068888"/>
            <a:ext cx="1803400" cy="18034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264199F-9A94-194E-A07B-B52354A6FAB7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/>
          <a:stretch/>
        </p:blipFill>
        <p:spPr>
          <a:xfrm>
            <a:off x="909582" y="523941"/>
            <a:ext cx="852518" cy="277068"/>
          </a:xfrm>
          <a:prstGeom prst="rect">
            <a:avLst/>
          </a:prstGeom>
        </p:spPr>
      </p:pic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Resim Yer Tutucusu 11"/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87638" y="1493838"/>
            <a:ext cx="1789112" cy="1789112"/>
          </a:xfrm>
        </p:spPr>
      </p:pic>
      <p:pic>
        <p:nvPicPr>
          <p:cNvPr id="14" name="Resim Yer Tutucusu 13"/>
          <p:cNvPicPr>
            <a:picLocks noGrp="1" noChangeAspect="1"/>
          </p:cNvPicPr>
          <p:nvPr>
            <p:ph type="pic" sz="quarter" idx="16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6750" y="1493838"/>
            <a:ext cx="1787525" cy="1787525"/>
          </a:xfrm>
        </p:spPr>
      </p:pic>
      <p:pic>
        <p:nvPicPr>
          <p:cNvPr id="25" name="Resim Yer Tutucusu 24"/>
          <p:cNvPicPr>
            <a:picLocks noGrp="1" noChangeAspect="1"/>
          </p:cNvPicPr>
          <p:nvPr>
            <p:ph type="pic" sz="quarter" idx="17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4275" y="1493838"/>
            <a:ext cx="1789113" cy="1789112"/>
          </a:xfrm>
        </p:spPr>
      </p:pic>
      <p:pic>
        <p:nvPicPr>
          <p:cNvPr id="20" name="Resim Yer Tutucusu 19"/>
          <p:cNvPicPr>
            <a:picLocks noGrp="1" noChangeAspect="1"/>
          </p:cNvPicPr>
          <p:nvPr>
            <p:ph type="pic" sz="quarter" idx="19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5863" y="5064125"/>
            <a:ext cx="1787525" cy="1787525"/>
          </a:xfrm>
        </p:spPr>
      </p:pic>
      <p:pic>
        <p:nvPicPr>
          <p:cNvPr id="50182" name="Resim Yer Tutucusu 22"/>
          <p:cNvPicPr>
            <a:picLocks noGrp="1" noChangeAspect="1"/>
          </p:cNvPicPr>
          <p:nvPr>
            <p:ph type="pic" sz="quarter" idx="18"/>
          </p:nvPr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76750" y="5064125"/>
            <a:ext cx="1787525" cy="1787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Resim Yer Tutucusu 21"/>
          <p:cNvPicPr>
            <a:picLocks noGrp="1" noChangeAspect="1"/>
          </p:cNvPicPr>
          <p:nvPr>
            <p:ph type="pic" sz="quarter" idx="15"/>
          </p:nvPr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89225" y="3281363"/>
            <a:ext cx="1787525" cy="1787525"/>
          </a:xfrm>
        </p:spPr>
      </p:pic>
      <p:pic>
        <p:nvPicPr>
          <p:cNvPr id="21" name="Resim Yer Tutucusu 20"/>
          <p:cNvPicPr>
            <a:picLocks noGrp="1" noChangeAspect="1"/>
          </p:cNvPicPr>
          <p:nvPr>
            <p:ph type="pic" sz="quarter" idx="12"/>
          </p:nvPr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8659" y="3281363"/>
            <a:ext cx="1787525" cy="1787525"/>
          </a:xfrm>
        </p:spPr>
      </p:pic>
      <p:pic>
        <p:nvPicPr>
          <p:cNvPr id="39" name="Resim Yer Tutucusu 13"/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6750" y="3281363"/>
            <a:ext cx="1787525" cy="178752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40" name="Resim Yer Tutucusu 24"/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4275" y="3281363"/>
            <a:ext cx="1789113" cy="178752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24" name="Resim Yer Tutucusu 23"/>
          <p:cNvPicPr>
            <a:picLocks noGrp="1" noChangeAspect="1"/>
          </p:cNvPicPr>
          <p:nvPr>
            <p:ph type="pic" sz="quarter" idx="21"/>
          </p:nvPr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7738" y="1493838"/>
            <a:ext cx="1787525" cy="1787525"/>
          </a:xfrm>
        </p:spPr>
      </p:pic>
      <p:pic>
        <p:nvPicPr>
          <p:cNvPr id="18" name="Resim Yer Tutucusu 17"/>
          <p:cNvPicPr>
            <a:picLocks noGrp="1" noChangeAspect="1"/>
          </p:cNvPicPr>
          <p:nvPr>
            <p:ph type="pic" sz="quarter" idx="20"/>
          </p:nvPr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1800" y="3281363"/>
            <a:ext cx="1789113" cy="1787525"/>
          </a:xfrm>
        </p:spPr>
      </p:pic>
      <p:pic>
        <p:nvPicPr>
          <p:cNvPr id="37" name="Resim Yer Tutucusu 24"/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1800" y="1493838"/>
            <a:ext cx="1789113" cy="1789112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38" name="Resim Yer Tutucusu 23"/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7738" y="3281363"/>
            <a:ext cx="1787525" cy="1787525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sp>
        <p:nvSpPr>
          <p:cNvPr id="50194" name="Title 2"/>
          <p:cNvSpPr txBox="1">
            <a:spLocks/>
          </p:cNvSpPr>
          <p:nvPr/>
        </p:nvSpPr>
        <p:spPr bwMode="auto">
          <a:xfrm>
            <a:off x="3576011" y="561243"/>
            <a:ext cx="6069953" cy="647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ru-RU" altLang="tr-TR" sz="3600" dirty="0">
                <a:solidFill>
                  <a:srgbClr val="FFFFFF"/>
                </a:solidFill>
                <a:latin typeface="Helvetica Bold Tr" pitchFamily="50" charset="-94"/>
              </a:rPr>
              <a:t>НАШ РЕФЕРЕНС-ЛИСТ</a:t>
            </a:r>
            <a:endParaRPr lang="en-US" altLang="tr-TR" sz="3600" dirty="0">
              <a:solidFill>
                <a:srgbClr val="FFFFFF"/>
              </a:solidFill>
              <a:latin typeface="Helvetica Bold Tr" pitchFamily="50" charset="-94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791309" y="1047558"/>
            <a:ext cx="4609381" cy="33579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solidFill>
                  <a:srgbClr val="FFFFFF">
                    <a:alpha val="70000"/>
                  </a:srgbClr>
                </a:solidFill>
                <a:latin typeface="Helvetica Cond Normal Tr" pitchFamily="50" charset="-94"/>
              </a:rPr>
              <a:t>Некоторые компании, с которыми мы работаем</a:t>
            </a:r>
            <a:endParaRPr lang="en-US" sz="1400" dirty="0">
              <a:solidFill>
                <a:srgbClr val="FFFFFF">
                  <a:alpha val="70000"/>
                </a:srgbClr>
              </a:solidFill>
              <a:latin typeface="Helvetica Cond Normal Tr" pitchFamily="50" charset="-94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831724" y="5062237"/>
            <a:ext cx="1785937" cy="1792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Resim Yer Tutucusu 19"/>
          <p:cNvPicPr>
            <a:picLocks noGrp="1" noChangeAspect="1"/>
          </p:cNvPicPr>
          <p:nvPr>
            <p:ph type="pic" sz="quarter" idx="19"/>
          </p:nvPr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9399" y="5062238"/>
            <a:ext cx="1780491" cy="1795762"/>
          </a:xfrm>
        </p:spPr>
      </p:pic>
      <p:pic>
        <p:nvPicPr>
          <p:cNvPr id="34" name="Resim Yer Tutucusu 22">
            <a:extLst>
              <a:ext uri="{FF2B5EF4-FFF2-40B4-BE49-F238E27FC236}">
                <a16:creationId xmlns:a16="http://schemas.microsoft.com/office/drawing/2014/main" id="{C87158A7-C436-7849-AAA0-A0A4C51E02BE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/>
          <a:stretch/>
        </p:blipFill>
        <p:spPr bwMode="auto">
          <a:xfrm>
            <a:off x="2949658" y="5392410"/>
            <a:ext cx="1252707" cy="989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82BFCCA-165D-C648-AB97-D90EBCA75E00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680309" y="5056187"/>
            <a:ext cx="1803400" cy="1803400"/>
          </a:xfrm>
          <a:prstGeom prst="rect">
            <a:avLst/>
          </a:prstGeom>
        </p:spPr>
      </p:pic>
      <p:pic>
        <p:nvPicPr>
          <p:cNvPr id="35" name="Resim Yer Tutucusu 11">
            <a:extLst>
              <a:ext uri="{FF2B5EF4-FFF2-40B4-BE49-F238E27FC236}">
                <a16:creationId xmlns:a16="http://schemas.microsoft.com/office/drawing/2014/main" id="{D4012854-5686-3E40-A47F-C2D4E2F015EB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1036477" y="2123740"/>
            <a:ext cx="1518553" cy="342770"/>
          </a:xfrm>
          <a:prstGeom prst="rect">
            <a:avLst/>
          </a:prstGeom>
          <a:gradFill>
            <a:gsLst>
              <a:gs pos="0">
                <a:schemeClr val="tx1">
                  <a:alpha val="20000"/>
                </a:schemeClr>
              </a:gs>
              <a:gs pos="98000">
                <a:schemeClr val="tx1">
                  <a:alpha val="5000"/>
                </a:schemeClr>
              </a:gs>
            </a:gsLst>
            <a:lin ang="5400000" scaled="1"/>
          </a:gradFill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A1BBC2-EDCA-B044-94C1-2DD71B14FC9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08339" y="1493838"/>
            <a:ext cx="1787525" cy="1803400"/>
          </a:xfrm>
          <a:prstGeom prst="rect">
            <a:avLst/>
          </a:prstGeom>
        </p:spPr>
      </p:pic>
      <p:pic>
        <p:nvPicPr>
          <p:cNvPr id="41" name="Resim Yer Tutucusu 22">
            <a:extLst>
              <a:ext uri="{FF2B5EF4-FFF2-40B4-BE49-F238E27FC236}">
                <a16:creationId xmlns:a16="http://schemas.microsoft.com/office/drawing/2014/main" id="{72BC20BF-6A43-DC4D-95D9-EF7B2A26C553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/>
          <a:stretch/>
        </p:blipFill>
        <p:spPr bwMode="auto">
          <a:xfrm>
            <a:off x="1070345" y="5712736"/>
            <a:ext cx="1469457" cy="490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D2783F9F-B043-EF45-8A62-793E8151B57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09262" y="5068888"/>
            <a:ext cx="1785333" cy="18034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7F730FD-A9E2-2F45-80FE-382ECD1E527A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/>
          <a:stretch/>
        </p:blipFill>
        <p:spPr>
          <a:xfrm>
            <a:off x="909582" y="523941"/>
            <a:ext cx="852518" cy="277068"/>
          </a:xfrm>
          <a:prstGeom prst="rect">
            <a:avLst/>
          </a:prstGeom>
        </p:spPr>
      </p:pic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esim 13">
            <a:extLst>
              <a:ext uri="{FF2B5EF4-FFF2-40B4-BE49-F238E27FC236}">
                <a16:creationId xmlns:a16="http://schemas.microsoft.com/office/drawing/2014/main" id="{94894B19-3A2B-3B4F-B6A2-6D6D449DDC5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2">
            <a:extLst>
              <a:ext uri="{FF2B5EF4-FFF2-40B4-BE49-F238E27FC236}">
                <a16:creationId xmlns:a16="http://schemas.microsoft.com/office/drawing/2014/main" id="{C21C8DB3-D41C-DA4C-B8FE-8A4E769BFD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AF45459-F454-4148-A936-B73E95504A2A}"/>
              </a:ext>
            </a:extLst>
          </p:cNvPr>
          <p:cNvSpPr txBox="1">
            <a:spLocks/>
          </p:cNvSpPr>
          <p:nvPr/>
        </p:nvSpPr>
        <p:spPr bwMode="auto">
          <a:xfrm>
            <a:off x="773113" y="1025525"/>
            <a:ext cx="10558462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ru-RU" altLang="tr-TR" sz="5400" dirty="0">
                <a:solidFill>
                  <a:srgbClr val="1A1449"/>
                </a:solidFill>
                <a:latin typeface="Helvetica Black Tr" pitchFamily="50" charset="-94"/>
              </a:rPr>
              <a:t>Наши цифровые платформы</a:t>
            </a:r>
            <a:endParaRPr lang="tr-TR" altLang="tr-TR" sz="48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13E2F58-3D2D-4245-A5EE-4C8A833C08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882" y="500498"/>
            <a:ext cx="877918" cy="3232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E9A81A-26AB-9849-B876-96B2D0DB48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54993" y="2825262"/>
            <a:ext cx="7087276" cy="404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013604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Resim 17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sp>
        <p:nvSpPr>
          <p:cNvPr id="97282" name="Title 1"/>
          <p:cNvSpPr>
            <a:spLocks noGrp="1"/>
          </p:cNvSpPr>
          <p:nvPr>
            <p:ph type="title"/>
          </p:nvPr>
        </p:nvSpPr>
        <p:spPr bwMode="auto">
          <a:xfrm>
            <a:off x="728663" y="2883412"/>
            <a:ext cx="2886303" cy="99480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tIns="45720" bIns="45720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ru-RU" altLang="tr-TR" sz="4000" dirty="0">
                <a:solidFill>
                  <a:schemeClr val="tx1">
                    <a:lumMod val="90000"/>
                    <a:lumOff val="10000"/>
                  </a:schemeClr>
                </a:solidFill>
                <a:latin typeface="Helvetica Black Tr" pitchFamily="50" charset="-94"/>
              </a:rPr>
              <a:t>Уже в вашем кармане!</a:t>
            </a:r>
            <a:br>
              <a:rPr lang="en-US" altLang="tr-TR" sz="4000" dirty="0">
                <a:solidFill>
                  <a:schemeClr val="tx1">
                    <a:lumMod val="90000"/>
                    <a:lumOff val="10000"/>
                  </a:schemeClr>
                </a:solidFill>
                <a:latin typeface="Helvetica Black Tr" pitchFamily="50" charset="-94"/>
              </a:rPr>
            </a:br>
            <a:endParaRPr lang="en-US" altLang="tr-TR" sz="4000" dirty="0">
              <a:solidFill>
                <a:schemeClr val="tx1">
                  <a:lumMod val="90000"/>
                  <a:lumOff val="10000"/>
                </a:schemeClr>
              </a:solidFill>
              <a:latin typeface="Helvetica Black Tr" pitchFamily="50" charset="-94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7563415" y="2415462"/>
            <a:ext cx="1899357" cy="297902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200" dirty="0"/>
              <a:t>Скачивайте прямо сейчас!</a:t>
            </a:r>
            <a:endParaRPr lang="en-US" sz="1200" dirty="0">
              <a:solidFill>
                <a:schemeClr val="tx1">
                  <a:alpha val="80000"/>
                </a:schemeClr>
              </a:solidFill>
              <a:latin typeface="Helvetica Light Normal Tr" pitchFamily="50" charset="-94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9653929" y="2443130"/>
            <a:ext cx="1809407" cy="297902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ru-RU" sz="1200" dirty="0"/>
              <a:t>Скачивайте прямо сейчас!</a:t>
            </a:r>
            <a:endParaRPr lang="en-US" sz="1200" dirty="0">
              <a:solidFill>
                <a:schemeClr val="tx1">
                  <a:alpha val="80000"/>
                </a:schemeClr>
              </a:solidFill>
              <a:latin typeface="Helvetica Light Normal Tr" pitchFamily="50" charset="-94"/>
            </a:endParaRPr>
          </a:p>
        </p:txBody>
      </p:sp>
      <p:sp>
        <p:nvSpPr>
          <p:cNvPr id="53263" name="Title 4"/>
          <p:cNvSpPr txBox="1">
            <a:spLocks/>
          </p:cNvSpPr>
          <p:nvPr/>
        </p:nvSpPr>
        <p:spPr bwMode="auto">
          <a:xfrm>
            <a:off x="2747421" y="520869"/>
            <a:ext cx="8953500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lnSpc>
                <a:spcPct val="80000"/>
              </a:lnSpc>
            </a:pPr>
            <a:r>
              <a:rPr lang="ru-RU" altLang="tr-TR" sz="4400" dirty="0">
                <a:solidFill>
                  <a:srgbClr val="1A1449"/>
                </a:solidFill>
                <a:latin typeface="Helvetica Black Tr" pitchFamily="50" charset="-94"/>
                <a:ea typeface="+mj-ea"/>
                <a:cs typeface="+mj-cs"/>
              </a:rPr>
              <a:t>Наше мобильное приложение</a:t>
            </a:r>
            <a:endParaRPr lang="en-US" altLang="tr-TR" sz="4400" dirty="0">
              <a:solidFill>
                <a:srgbClr val="1A1449"/>
              </a:solidFill>
              <a:latin typeface="Helvetica Black Tr" pitchFamily="50" charset="-94"/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4898" y="1916391"/>
            <a:ext cx="1678400" cy="56734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3415" y="1865843"/>
            <a:ext cx="1678400" cy="56734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0878" y="2707819"/>
            <a:ext cx="1066886" cy="10668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0866" y="2708426"/>
            <a:ext cx="1066886" cy="106688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097260" y="1323651"/>
            <a:ext cx="3651033" cy="55431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23773" y="1423664"/>
            <a:ext cx="741394" cy="13479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8761" y="5883551"/>
            <a:ext cx="1293569" cy="49819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915" y="2220959"/>
            <a:ext cx="2863051" cy="48389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935D919-B82A-0B4F-ABD0-E9D907C7680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Resim 17"/>
          <p:cNvPicPr>
            <a:picLocks noChangeAspect="1"/>
          </p:cNvPicPr>
          <p:nvPr/>
        </p:nvPicPr>
        <p:blipFill>
          <a:blip r:embed="rId3"/>
          <a:srcRect/>
          <a:stretch/>
        </p:blipFill>
        <p:spPr bwMode="auto">
          <a:xfrm>
            <a:off x="1229" y="0"/>
            <a:ext cx="12189541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0038761" y="5885350"/>
            <a:ext cx="1293569" cy="49459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31737" y="2220959"/>
            <a:ext cx="2462102" cy="48389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935D919-B82A-0B4F-ABD0-E9D907C7680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B793C23-93EA-AE43-8773-42DE6380DBF6}"/>
              </a:ext>
            </a:extLst>
          </p:cNvPr>
          <p:cNvSpPr/>
          <p:nvPr/>
        </p:nvSpPr>
        <p:spPr>
          <a:xfrm>
            <a:off x="631737" y="3105834"/>
            <a:ext cx="42216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b="0" i="0" u="none" strike="noStrike" dirty="0">
                <a:solidFill>
                  <a:srgbClr val="222222"/>
                </a:solidFill>
                <a:effectLst/>
                <a:latin typeface="Trebuchet MS" panose="020B0703020202090204" pitchFamily="34" charset="0"/>
              </a:rPr>
              <a:t>В платформу </a:t>
            </a:r>
            <a:r>
              <a:rPr lang="ru-RU" sz="1200" b="0" i="0" u="none" strike="noStrike" dirty="0" err="1">
                <a:solidFill>
                  <a:srgbClr val="222222"/>
                </a:solidFill>
                <a:effectLst/>
                <a:latin typeface="Trebuchet MS" panose="020B0703020202090204" pitchFamily="34" charset="0"/>
              </a:rPr>
              <a:t>EkinMarket</a:t>
            </a:r>
            <a:r>
              <a:rPr lang="ru-RU" sz="1200" b="0" i="0" u="none" strike="noStrike" dirty="0">
                <a:solidFill>
                  <a:srgbClr val="222222"/>
                </a:solidFill>
                <a:effectLst/>
                <a:latin typeface="Trebuchet MS" panose="020B0703020202090204" pitchFamily="34" charset="0"/>
              </a:rPr>
              <a:t> можно войти по ссылке https://ekinmarket.com. Каждый, кто заходит на сайт, может зарегистрироваться. Платформа работает как интернет-магазин.</a:t>
            </a:r>
            <a:endParaRPr lang="en-US" sz="1200" u="none" strike="noStrike" dirty="0">
              <a:solidFill>
                <a:srgbClr val="4A4949"/>
              </a:solidFill>
              <a:effectLst/>
              <a:latin typeface="HELVETICA-LIGHTNORMALTR" panose="02000603020000020004" pitchFamily="2" charset="77"/>
            </a:endParaRPr>
          </a:p>
        </p:txBody>
      </p:sp>
      <p:sp>
        <p:nvSpPr>
          <p:cNvPr id="9" name="Title 4">
            <a:extLst>
              <a:ext uri="{FF2B5EF4-FFF2-40B4-BE49-F238E27FC236}">
                <a16:creationId xmlns:a16="http://schemas.microsoft.com/office/drawing/2014/main" id="{AB53DD28-0B39-D343-96A2-54630DA1A4A6}"/>
              </a:ext>
            </a:extLst>
          </p:cNvPr>
          <p:cNvSpPr txBox="1">
            <a:spLocks/>
          </p:cNvSpPr>
          <p:nvPr/>
        </p:nvSpPr>
        <p:spPr bwMode="auto">
          <a:xfrm>
            <a:off x="2747421" y="520869"/>
            <a:ext cx="8953500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lnSpc>
                <a:spcPct val="80000"/>
              </a:lnSpc>
            </a:pPr>
            <a:r>
              <a:rPr lang="ru-RU" altLang="tr-TR" sz="4400" dirty="0">
                <a:solidFill>
                  <a:srgbClr val="1A1449"/>
                </a:solidFill>
                <a:latin typeface="Helvetica Black Tr" pitchFamily="50" charset="-94"/>
                <a:ea typeface="+mj-ea"/>
                <a:cs typeface="+mj-cs"/>
              </a:rPr>
              <a:t>Наш сайт для онлайн-продаж</a:t>
            </a:r>
            <a:endParaRPr lang="en-US" altLang="tr-TR" sz="4400" dirty="0">
              <a:solidFill>
                <a:srgbClr val="1A1449"/>
              </a:solidFill>
              <a:latin typeface="Helvetica Black Tr" pitchFamily="50" charset="-9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26161154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Resim 17"/>
          <p:cNvPicPr>
            <a:picLocks noChangeAspect="1"/>
          </p:cNvPicPr>
          <p:nvPr/>
        </p:nvPicPr>
        <p:blipFill>
          <a:blip r:embed="rId3"/>
          <a:srcRect/>
          <a:stretch/>
        </p:blipFill>
        <p:spPr bwMode="auto">
          <a:xfrm>
            <a:off x="2459" y="230029"/>
            <a:ext cx="12189541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2"/>
          <p:cNvSpPr txBox="1">
            <a:spLocks noChangeArrowheads="1"/>
          </p:cNvSpPr>
          <p:nvPr/>
        </p:nvSpPr>
        <p:spPr bwMode="auto">
          <a:xfrm>
            <a:off x="944563" y="6381750"/>
            <a:ext cx="1567737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/>
            <a:r>
              <a:rPr lang="tr-TR" altLang="tr-TR" sz="1000" dirty="0">
                <a:solidFill>
                  <a:srgbClr val="38A4B0"/>
                </a:solidFill>
                <a:latin typeface="Helvetica Bold Tr" pitchFamily="50" charset="-94"/>
              </a:rPr>
              <a:t>www.ekinendustriyel.com</a:t>
            </a:r>
            <a:endParaRPr lang="en-US" altLang="tr-TR" sz="1000" dirty="0">
              <a:solidFill>
                <a:srgbClr val="38A4B0"/>
              </a:solidFill>
              <a:latin typeface="Helvetica Bold Tr" pitchFamily="50" charset="-94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0038761" y="5885350"/>
            <a:ext cx="1293569" cy="4945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935D919-B82A-0B4F-ABD0-E9D907C7680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96882" y="519477"/>
            <a:ext cx="877918" cy="28532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B793C23-93EA-AE43-8773-42DE6380DBF6}"/>
              </a:ext>
            </a:extLst>
          </p:cNvPr>
          <p:cNvSpPr/>
          <p:nvPr/>
        </p:nvSpPr>
        <p:spPr>
          <a:xfrm>
            <a:off x="631737" y="3105834"/>
            <a:ext cx="40426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200" b="0" i="0" u="none" strike="noStrike" dirty="0">
                <a:solidFill>
                  <a:srgbClr val="222222"/>
                </a:solidFill>
                <a:effectLst/>
                <a:latin typeface="Trebuchet MS" panose="020B0703020202090204" pitchFamily="34" charset="0"/>
              </a:rPr>
              <a:t>В платформу </a:t>
            </a:r>
            <a:r>
              <a:rPr lang="ru-RU" sz="1200" b="0" i="0" u="none" strike="noStrike" dirty="0" err="1">
                <a:solidFill>
                  <a:srgbClr val="222222"/>
                </a:solidFill>
                <a:effectLst/>
                <a:latin typeface="Trebuchet MS" panose="020B0703020202090204" pitchFamily="34" charset="0"/>
              </a:rPr>
              <a:t>Ekin</a:t>
            </a:r>
            <a:r>
              <a:rPr lang="ru-RU" sz="1200" b="0" i="0" u="none" strike="noStrike" dirty="0">
                <a:solidFill>
                  <a:srgbClr val="222222"/>
                </a:solidFill>
                <a:effectLst/>
                <a:latin typeface="Trebuchet MS" panose="020B0703020202090204" pitchFamily="34" charset="0"/>
              </a:rPr>
              <a:t> Online можно войти по ссылке https://ekin.online, а данные для входа отправляются по электронной почте клиентам, которые сделали заказ.</a:t>
            </a:r>
            <a:endParaRPr lang="en-US" sz="1200" u="none" strike="noStrike" dirty="0">
              <a:solidFill>
                <a:srgbClr val="4A4949"/>
              </a:solidFill>
              <a:effectLst/>
              <a:latin typeface="HELVETICA-LIGHTNORMALTR" panose="02000603020000020004" pitchFamily="2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80B446-40E1-0E41-ACC5-AA81F746EB2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31737" y="2222538"/>
            <a:ext cx="2446035" cy="480738"/>
          </a:xfrm>
          <a:prstGeom prst="rect">
            <a:avLst/>
          </a:prstGeom>
        </p:spPr>
      </p:pic>
      <p:sp>
        <p:nvSpPr>
          <p:cNvPr id="9" name="Title 4">
            <a:extLst>
              <a:ext uri="{FF2B5EF4-FFF2-40B4-BE49-F238E27FC236}">
                <a16:creationId xmlns:a16="http://schemas.microsoft.com/office/drawing/2014/main" id="{8A848C05-838A-9540-99CD-788AFABD6271}"/>
              </a:ext>
            </a:extLst>
          </p:cNvPr>
          <p:cNvSpPr txBox="1">
            <a:spLocks/>
          </p:cNvSpPr>
          <p:nvPr/>
        </p:nvSpPr>
        <p:spPr bwMode="auto">
          <a:xfrm>
            <a:off x="2747421" y="520869"/>
            <a:ext cx="8953500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algn="ctr" eaLnBrk="1" hangingPunct="1">
              <a:lnSpc>
                <a:spcPct val="80000"/>
              </a:lnSpc>
            </a:pPr>
            <a:r>
              <a:rPr lang="ru-RU" altLang="tr-TR" sz="4400" dirty="0">
                <a:solidFill>
                  <a:srgbClr val="1A1449"/>
                </a:solidFill>
                <a:latin typeface="Helvetica Black Tr" pitchFamily="50" charset="-94"/>
                <a:ea typeface="+mj-ea"/>
                <a:cs typeface="+mj-cs"/>
              </a:rPr>
              <a:t>Наша платформа для электронных операций</a:t>
            </a:r>
            <a:endParaRPr lang="en-US" altLang="tr-TR" sz="4400" dirty="0">
              <a:solidFill>
                <a:srgbClr val="1A1449"/>
              </a:solidFill>
              <a:latin typeface="Helvetica Black Tr" pitchFamily="50" charset="-9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83737409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Resim 17">
            <a:extLst>
              <a:ext uri="{FF2B5EF4-FFF2-40B4-BE49-F238E27FC236}">
                <a16:creationId xmlns:a16="http://schemas.microsoft.com/office/drawing/2014/main" id="{71E628A2-BF99-EE43-9BBD-2F779E037F5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Resim 5">
            <a:extLst>
              <a:ext uri="{FF2B5EF4-FFF2-40B4-BE49-F238E27FC236}">
                <a16:creationId xmlns:a16="http://schemas.microsoft.com/office/drawing/2014/main" id="{0F0E478C-06A8-874F-B392-EE5F5EF0822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630" y="7815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966356-1D77-F249-A87A-874E9EE04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770" y="6299759"/>
            <a:ext cx="12217400" cy="363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2">
            <a:extLst>
              <a:ext uri="{FF2B5EF4-FFF2-40B4-BE49-F238E27FC236}">
                <a16:creationId xmlns:a16="http://schemas.microsoft.com/office/drawing/2014/main" id="{AAAEA2E2-6F7F-8248-8861-E2125B0E63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4085" y="6337046"/>
            <a:ext cx="188154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rIns="0">
            <a:spAutoFit/>
          </a:bodyPr>
          <a:lstStyle>
            <a:lvl1pPr>
              <a:defRPr>
                <a:solidFill>
                  <a:schemeClr val="tx1"/>
                </a:solidFill>
                <a:latin typeface="SourceSansPro-Regular"/>
              </a:defRPr>
            </a:lvl1pPr>
            <a:lvl2pPr marL="742950" indent="-285750">
              <a:defRPr>
                <a:solidFill>
                  <a:schemeClr val="tx1"/>
                </a:solidFill>
                <a:latin typeface="SourceSansPro-Regular"/>
              </a:defRPr>
            </a:lvl2pPr>
            <a:lvl3pPr marL="1143000" indent="-228600">
              <a:defRPr>
                <a:solidFill>
                  <a:schemeClr val="tx1"/>
                </a:solidFill>
                <a:latin typeface="SourceSansPro-Regular"/>
              </a:defRPr>
            </a:lvl3pPr>
            <a:lvl4pPr marL="1600200" indent="-228600">
              <a:defRPr>
                <a:solidFill>
                  <a:schemeClr val="tx1"/>
                </a:solidFill>
                <a:latin typeface="SourceSansPro-Regular"/>
              </a:defRPr>
            </a:lvl4pPr>
            <a:lvl5pPr marL="2057400" indent="-228600">
              <a:defRPr>
                <a:solidFill>
                  <a:schemeClr val="tx1"/>
                </a:solidFill>
                <a:latin typeface="SourceSansPro-Regular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SourceSansPro-Regular"/>
              </a:defRPr>
            </a:lvl9pPr>
          </a:lstStyle>
          <a:p>
            <a:pPr eaLnBrk="1" hangingPunct="1">
              <a:defRPr/>
            </a:pPr>
            <a:r>
              <a:rPr lang="tr-TR" altLang="tr-TR" sz="1200" dirty="0">
                <a:solidFill>
                  <a:schemeClr val="bg1"/>
                </a:solidFill>
                <a:latin typeface="Helvetica Bold Tr" pitchFamily="50" charset="-94"/>
              </a:rPr>
              <a:t>www.ekinendustriyel.com</a:t>
            </a:r>
            <a:endParaRPr lang="en-US" altLang="tr-TR" sz="1200" dirty="0">
              <a:solidFill>
                <a:schemeClr val="bg1"/>
              </a:solidFill>
              <a:latin typeface="Helvetica Bold Tr" pitchFamily="50" charset="-94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0B9DA6A6-643F-C840-AF03-C174BAEFE2C6}"/>
              </a:ext>
            </a:extLst>
          </p:cNvPr>
          <p:cNvSpPr txBox="1">
            <a:spLocks/>
          </p:cNvSpPr>
          <p:nvPr/>
        </p:nvSpPr>
        <p:spPr bwMode="auto">
          <a:xfrm>
            <a:off x="2118239" y="4254957"/>
            <a:ext cx="7924260" cy="781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SansPro-Bold"/>
              </a:defRPr>
            </a:lvl9pPr>
          </a:lstStyle>
          <a:p>
            <a:pPr algn="ctr" eaLnBrk="1" hangingPunct="1">
              <a:defRPr/>
            </a:pPr>
            <a:endParaRPr lang="tr-TR" sz="4800" b="1" dirty="0">
              <a:solidFill>
                <a:srgbClr val="1A1449"/>
              </a:solidFill>
              <a:latin typeface="Helvetica Black Tr" pitchFamily="50" charset="-94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041BA86-7851-A346-8D0A-CEEB296F08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469404" y="1550387"/>
            <a:ext cx="5250900" cy="170862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9E346ED-9780-364C-8F3E-C4CF67696BA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85049" y="5508597"/>
            <a:ext cx="10221902" cy="49460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ockchain Color">
      <a:dk1>
        <a:srgbClr val="242524"/>
      </a:dk1>
      <a:lt1>
        <a:srgbClr val="FFFFFF"/>
      </a:lt1>
      <a:dk2>
        <a:srgbClr val="242524"/>
      </a:dk2>
      <a:lt2>
        <a:srgbClr val="FEFCFF"/>
      </a:lt2>
      <a:accent1>
        <a:srgbClr val="F44235"/>
      </a:accent1>
      <a:accent2>
        <a:srgbClr val="E81E62"/>
      </a:accent2>
      <a:accent3>
        <a:srgbClr val="9B27AF"/>
      </a:accent3>
      <a:accent4>
        <a:srgbClr val="3F50B5"/>
      </a:accent4>
      <a:accent5>
        <a:srgbClr val="2195F3"/>
      </a:accent5>
      <a:accent6>
        <a:srgbClr val="FFEB3A"/>
      </a:accent6>
      <a:hlink>
        <a:srgbClr val="0563C1"/>
      </a:hlink>
      <a:folHlink>
        <a:srgbClr val="954F72"/>
      </a:folHlink>
    </a:clrScheme>
    <a:fontScheme name="SourceSansPro-Bold">
      <a:majorFont>
        <a:latin typeface="SourceSansPro-Bold"/>
        <a:ea typeface=""/>
        <a:cs typeface=""/>
      </a:majorFont>
      <a:minorFont>
        <a:latin typeface="SourceSansPro-Regular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22273</TotalTime>
  <Words>3140</Words>
  <Application>Microsoft Macintosh PowerPoint</Application>
  <PresentationFormat>Широкоэкранный</PresentationFormat>
  <Paragraphs>439</Paragraphs>
  <Slides>106</Slides>
  <Notes>15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21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106</vt:i4>
      </vt:variant>
    </vt:vector>
  </HeadingPairs>
  <TitlesOfParts>
    <vt:vector size="128" baseType="lpstr">
      <vt:lpstr>Arial</vt:lpstr>
      <vt:lpstr>Calibri</vt:lpstr>
      <vt:lpstr>Calibri Light</vt:lpstr>
      <vt:lpstr>Cambria</vt:lpstr>
      <vt:lpstr>Helvetica</vt:lpstr>
      <vt:lpstr>Helvetica Black Tr</vt:lpstr>
      <vt:lpstr>Helvetica Bold Tr</vt:lpstr>
      <vt:lpstr>Helvetica Cond Normal Tr</vt:lpstr>
      <vt:lpstr>Helvetica Light Normal Tr</vt:lpstr>
      <vt:lpstr>Helvetica Tr Compress</vt:lpstr>
      <vt:lpstr>HELVETICA-LIGHTNORMALTR</vt:lpstr>
      <vt:lpstr>HELVETICA-LIGHTNORMALTR</vt:lpstr>
      <vt:lpstr>Microsoft Sans Serif</vt:lpstr>
      <vt:lpstr>Open Sans Light</vt:lpstr>
      <vt:lpstr>Palatino Linotype</vt:lpstr>
      <vt:lpstr>Solido-Heavy</vt:lpstr>
      <vt:lpstr>SourceSansPro-Bold</vt:lpstr>
      <vt:lpstr>SourceSansPro-Regular</vt:lpstr>
      <vt:lpstr>Trebuchet MS</vt:lpstr>
      <vt:lpstr>Verdana</vt:lpstr>
      <vt:lpstr>YS Text</vt:lpstr>
      <vt:lpstr>Office Theme</vt:lpstr>
      <vt:lpstr>Презентация PowerPoint</vt:lpstr>
      <vt:lpstr>Презентация PowerPoint</vt:lpstr>
      <vt:lpstr>Презентация PowerPoint</vt:lpstr>
      <vt:lpstr>Краткая история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Корпоративная п о л и т и к а </vt:lpstr>
      <vt:lpstr>Наша политика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Насосное оборудование</vt:lpstr>
      <vt:lpstr>Насосное оборудование</vt:lpstr>
      <vt:lpstr>Насосное оборудование</vt:lpstr>
      <vt:lpstr>Запорная арматура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Уже в вашем кармане! 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aydan.ibadly@gmail.com</cp:lastModifiedBy>
  <cp:revision>522</cp:revision>
  <cp:lastPrinted>2019-05-21T08:43:34Z</cp:lastPrinted>
  <dcterms:created xsi:type="dcterms:W3CDTF">2018-02-28T02:57:44Z</dcterms:created>
  <dcterms:modified xsi:type="dcterms:W3CDTF">2024-12-15T11:20:36Z</dcterms:modified>
</cp:coreProperties>
</file>