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58" r:id="rId13"/>
    <p:sldId id="259" r:id="rId14"/>
    <p:sldId id="260" r:id="rId15"/>
    <p:sldId id="261" r:id="rId16"/>
    <p:sldId id="262" r:id="rId17"/>
    <p:sldId id="277" r:id="rId18"/>
    <p:sldId id="278" r:id="rId19"/>
    <p:sldId id="279" r:id="rId20"/>
    <p:sldId id="266" r:id="rId21"/>
    <p:sldId id="280" r:id="rId22"/>
    <p:sldId id="281" r:id="rId23"/>
    <p:sldId id="282" r:id="rId24"/>
    <p:sldId id="283" r:id="rId25"/>
    <p:sldId id="284" r:id="rId26"/>
    <p:sldId id="285" r:id="rId27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n8ssZMTgerbGgBDDmAwDBgiIYi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rat eryilmaz" initials="fe" lastIdx="0" clrIdx="0">
    <p:extLst>
      <p:ext uri="{19B8F6BF-5375-455C-9EA6-DF929625EA0E}">
        <p15:presenceInfo xmlns:p15="http://schemas.microsoft.com/office/powerpoint/2012/main" userId="S-1-5-21-1920362476-1683378875-179594019-13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32" y="2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F40419A-A8D7-FCE2-AD56-B3F3922A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575695C-2843-4D3B-64DF-5981CAFFDD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E3959873-E237-38FE-BA91-33B780E930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0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/>
          <p:nvPr/>
        </p:nvSpPr>
        <p:spPr>
          <a:xfrm>
            <a:off x="7497154" y="5159"/>
            <a:ext cx="12607290" cy="1974214"/>
          </a:xfrm>
          <a:custGeom>
            <a:avLst/>
            <a:gdLst/>
            <a:ahLst/>
            <a:cxnLst/>
            <a:rect l="l" t="t" r="r" b="b"/>
            <a:pathLst>
              <a:path w="12607290" h="1974214" extrusionOk="0">
                <a:moveTo>
                  <a:pt x="12606945" y="0"/>
                </a:moveTo>
                <a:lnTo>
                  <a:pt x="2151766" y="0"/>
                </a:lnTo>
                <a:lnTo>
                  <a:pt x="0" y="1968589"/>
                </a:lnTo>
                <a:lnTo>
                  <a:pt x="12606945" y="1973835"/>
                </a:lnTo>
                <a:lnTo>
                  <a:pt x="12606945" y="0"/>
                </a:lnTo>
                <a:close/>
              </a:path>
            </a:pathLst>
          </a:custGeom>
          <a:solidFill>
            <a:srgbClr val="DFEDF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" name="Google Shape;7;p21"/>
          <p:cNvSpPr/>
          <p:nvPr/>
        </p:nvSpPr>
        <p:spPr>
          <a:xfrm>
            <a:off x="0" y="0"/>
            <a:ext cx="9664700" cy="1974214"/>
          </a:xfrm>
          <a:custGeom>
            <a:avLst/>
            <a:gdLst/>
            <a:ahLst/>
            <a:cxnLst/>
            <a:rect l="l" t="t" r="r" b="b"/>
            <a:pathLst>
              <a:path w="9664700" h="1974214" extrusionOk="0">
                <a:moveTo>
                  <a:pt x="9664627" y="0"/>
                </a:moveTo>
                <a:lnTo>
                  <a:pt x="0" y="0"/>
                </a:lnTo>
                <a:lnTo>
                  <a:pt x="0" y="1973761"/>
                </a:lnTo>
                <a:lnTo>
                  <a:pt x="7497153" y="1973761"/>
                </a:lnTo>
                <a:lnTo>
                  <a:pt x="9664627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" name="Google Shape;8;p21"/>
          <p:cNvSpPr/>
          <p:nvPr/>
        </p:nvSpPr>
        <p:spPr>
          <a:xfrm>
            <a:off x="9423796" y="0"/>
            <a:ext cx="10680700" cy="492759"/>
          </a:xfrm>
          <a:custGeom>
            <a:avLst/>
            <a:gdLst/>
            <a:ahLst/>
            <a:cxnLst/>
            <a:rect l="l" t="t" r="r" b="b"/>
            <a:pathLst>
              <a:path w="10680700" h="492759" extrusionOk="0">
                <a:moveTo>
                  <a:pt x="10680303" y="0"/>
                </a:moveTo>
                <a:lnTo>
                  <a:pt x="561553" y="0"/>
                </a:lnTo>
                <a:lnTo>
                  <a:pt x="0" y="492131"/>
                </a:lnTo>
                <a:lnTo>
                  <a:pt x="10680303" y="492131"/>
                </a:lnTo>
                <a:lnTo>
                  <a:pt x="10680303" y="0"/>
                </a:lnTo>
                <a:close/>
              </a:path>
            </a:pathLst>
          </a:custGeom>
          <a:solidFill>
            <a:srgbClr val="92949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" name="Google Shape;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26217" y="649194"/>
            <a:ext cx="3895169" cy="115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7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mmecotti.com/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www.ekinendustriyel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gemmecotti.com/atex-pump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www.gemmecotti.com/atex-pump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1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pic>
          <p:nvPicPr>
            <p:cNvPr id="48" name="Google Shape;48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0347" y="0"/>
              <a:ext cx="19350096" cy="11308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968161" y="345539"/>
              <a:ext cx="5832283" cy="1727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50;p1"/>
            <p:cNvSpPr/>
            <p:nvPr/>
          </p:nvSpPr>
          <p:spPr>
            <a:xfrm>
              <a:off x="0" y="6324414"/>
              <a:ext cx="20104100" cy="4062729"/>
            </a:xfrm>
            <a:custGeom>
              <a:avLst/>
              <a:gdLst/>
              <a:ahLst/>
              <a:cxnLst/>
              <a:rect l="l" t="t" r="r" b="b"/>
              <a:pathLst>
                <a:path w="20104100" h="4062729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4051897"/>
                  </a:lnTo>
                  <a:lnTo>
                    <a:pt x="20104099" y="406270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DFEDF8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0" y="6324441"/>
              <a:ext cx="20104100" cy="4063365"/>
            </a:xfrm>
            <a:custGeom>
              <a:avLst/>
              <a:gdLst/>
              <a:ahLst/>
              <a:cxnLst/>
              <a:rect l="l" t="t" r="r" b="b"/>
              <a:pathLst>
                <a:path w="20104100" h="4063365" extrusionOk="0">
                  <a:moveTo>
                    <a:pt x="8743213" y="492112"/>
                  </a:moveTo>
                  <a:lnTo>
                    <a:pt x="8283486" y="0"/>
                  </a:lnTo>
                  <a:lnTo>
                    <a:pt x="0" y="482"/>
                  </a:lnTo>
                  <a:lnTo>
                    <a:pt x="25" y="492607"/>
                  </a:lnTo>
                  <a:lnTo>
                    <a:pt x="8743213" y="492112"/>
                  </a:lnTo>
                  <a:close/>
                </a:path>
                <a:path w="20104100" h="4063365" extrusionOk="0">
                  <a:moveTo>
                    <a:pt x="20104088" y="3570554"/>
                  </a:moveTo>
                  <a:lnTo>
                    <a:pt x="11820855" y="3571024"/>
                  </a:lnTo>
                  <a:lnTo>
                    <a:pt x="11360937" y="4063187"/>
                  </a:lnTo>
                  <a:lnTo>
                    <a:pt x="20104088" y="4062692"/>
                  </a:lnTo>
                  <a:lnTo>
                    <a:pt x="20104088" y="3570554"/>
                  </a:lnTo>
                  <a:close/>
                </a:path>
              </a:pathLst>
            </a:custGeom>
            <a:solidFill>
              <a:srgbClr val="929494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B2A9AE3F-63E8-4C92-A36A-725E4067EF6A}"/>
              </a:ext>
            </a:extLst>
          </p:cNvPr>
          <p:cNvSpPr txBox="1"/>
          <p:nvPr/>
        </p:nvSpPr>
        <p:spPr>
          <a:xfrm>
            <a:off x="4206240" y="7383780"/>
            <a:ext cx="129616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800" b="1" dirty="0">
                <a:solidFill>
                  <a:srgbClr val="0070C0"/>
                </a:solidFill>
              </a:rPr>
              <a:t>KİMYASAL POMPALAR 1992’DEN BUGÜNE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0" y="-79116"/>
            <a:ext cx="20104100" cy="6647030"/>
            <a:chOff x="0" y="-19050"/>
            <a:chExt cx="4816593" cy="1592513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4816592" cy="1573463"/>
            </a:xfrm>
            <a:custGeom>
              <a:avLst/>
              <a:gdLst/>
              <a:ahLst/>
              <a:cxnLst/>
              <a:rect l="l" t="t" r="r" b="b"/>
              <a:pathLst>
                <a:path w="4816592" h="1573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573463"/>
                  </a:lnTo>
                  <a:lnTo>
                    <a:pt x="0" y="157346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0" y="-19050"/>
              <a:ext cx="4816593" cy="1592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"/>
          <p:cNvSpPr txBox="1"/>
          <p:nvPr/>
        </p:nvSpPr>
        <p:spPr>
          <a:xfrm>
            <a:off x="7264928" y="10503188"/>
            <a:ext cx="5574244" cy="68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3"/>
              </a:lnSpc>
            </a:pPr>
            <a:r>
              <a:rPr lang="en-US" sz="3176" b="1">
                <a:solidFill>
                  <a:srgbClr val="3FA9F4"/>
                </a:solidFill>
              </a:rPr>
              <a:t>www.gemmecotti.com</a:t>
            </a:r>
            <a:endParaRPr sz="1539"/>
          </a:p>
        </p:txBody>
      </p:sp>
      <p:sp>
        <p:nvSpPr>
          <p:cNvPr id="88" name="Google Shape;88;p1"/>
          <p:cNvSpPr/>
          <p:nvPr/>
        </p:nvSpPr>
        <p:spPr>
          <a:xfrm>
            <a:off x="-2644367" y="397"/>
            <a:ext cx="4184585" cy="2290109"/>
          </a:xfrm>
          <a:custGeom>
            <a:avLst/>
            <a:gdLst/>
            <a:ahLst/>
            <a:cxnLst/>
            <a:rect l="l" t="t" r="r" b="b"/>
            <a:pathLst>
              <a:path w="3806571" h="2083232" extrusionOk="0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89" name="Google Shape;89;p1"/>
          <p:cNvSpPr/>
          <p:nvPr/>
        </p:nvSpPr>
        <p:spPr>
          <a:xfrm>
            <a:off x="5770008" y="7226577"/>
            <a:ext cx="8564085" cy="2690241"/>
          </a:xfrm>
          <a:custGeom>
            <a:avLst/>
            <a:gdLst/>
            <a:ahLst/>
            <a:cxnLst/>
            <a:rect l="l" t="t" r="r" b="b"/>
            <a:pathLst>
              <a:path w="7790450" h="2447219" extrusionOk="0">
                <a:moveTo>
                  <a:pt x="0" y="0"/>
                </a:moveTo>
                <a:lnTo>
                  <a:pt x="7790450" y="0"/>
                </a:lnTo>
                <a:lnTo>
                  <a:pt x="7790450" y="2447219"/>
                </a:lnTo>
                <a:lnTo>
                  <a:pt x="0" y="24472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0" name="Google Shape;90;p1"/>
          <p:cNvSpPr/>
          <p:nvPr/>
        </p:nvSpPr>
        <p:spPr>
          <a:xfrm>
            <a:off x="18610321" y="9033043"/>
            <a:ext cx="4184585" cy="2290109"/>
          </a:xfrm>
          <a:custGeom>
            <a:avLst/>
            <a:gdLst/>
            <a:ahLst/>
            <a:cxnLst/>
            <a:rect l="l" t="t" r="r" b="b"/>
            <a:pathLst>
              <a:path w="3806571" h="2083232" extrusionOk="0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1" name="Google Shape;91;p1"/>
          <p:cNvSpPr txBox="1"/>
          <p:nvPr/>
        </p:nvSpPr>
        <p:spPr>
          <a:xfrm>
            <a:off x="3695648" y="551867"/>
            <a:ext cx="13531526" cy="653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10114" b="1" dirty="0">
                <a:solidFill>
                  <a:srgbClr val="FFFFFF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GEMMECOTTİ POMPALARININ ANA UYGULAMALARI</a:t>
            </a:r>
            <a:endParaRPr sz="1539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2039887" y="3522722"/>
            <a:ext cx="1086742" cy="1276045"/>
          </a:xfrm>
          <a:custGeom>
            <a:avLst/>
            <a:gdLst/>
            <a:ahLst/>
            <a:cxnLst/>
            <a:rect l="l" t="t" r="r" b="b"/>
            <a:pathLst>
              <a:path w="988571" h="1160774" extrusionOk="0">
                <a:moveTo>
                  <a:pt x="0" y="0"/>
                </a:moveTo>
                <a:lnTo>
                  <a:pt x="988572" y="0"/>
                </a:lnTo>
                <a:lnTo>
                  <a:pt x="988572" y="1160774"/>
                </a:lnTo>
                <a:lnTo>
                  <a:pt x="0" y="1160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7" name="Google Shape;97;p2"/>
          <p:cNvSpPr/>
          <p:nvPr/>
        </p:nvSpPr>
        <p:spPr>
          <a:xfrm>
            <a:off x="9923620" y="3204606"/>
            <a:ext cx="1224988" cy="1594162"/>
          </a:xfrm>
          <a:custGeom>
            <a:avLst/>
            <a:gdLst/>
            <a:ahLst/>
            <a:cxnLst/>
            <a:rect l="l" t="t" r="r" b="b"/>
            <a:pathLst>
              <a:path w="1114329" h="1450154" extrusionOk="0">
                <a:moveTo>
                  <a:pt x="0" y="0"/>
                </a:moveTo>
                <a:lnTo>
                  <a:pt x="1114329" y="0"/>
                </a:lnTo>
                <a:lnTo>
                  <a:pt x="1114329" y="1450153"/>
                </a:lnTo>
                <a:lnTo>
                  <a:pt x="0" y="1450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8" name="Google Shape;98;p2"/>
          <p:cNvSpPr/>
          <p:nvPr/>
        </p:nvSpPr>
        <p:spPr>
          <a:xfrm>
            <a:off x="13753882" y="3318914"/>
            <a:ext cx="1388786" cy="1479853"/>
          </a:xfrm>
          <a:custGeom>
            <a:avLst/>
            <a:gdLst/>
            <a:ahLst/>
            <a:cxnLst/>
            <a:rect l="l" t="t" r="r" b="b"/>
            <a:pathLst>
              <a:path w="1263330" h="1346171" extrusionOk="0">
                <a:moveTo>
                  <a:pt x="0" y="0"/>
                </a:moveTo>
                <a:lnTo>
                  <a:pt x="1263330" y="0"/>
                </a:lnTo>
                <a:lnTo>
                  <a:pt x="1263330" y="1346171"/>
                </a:lnTo>
                <a:lnTo>
                  <a:pt x="0" y="1346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9" name="Google Shape;99;p2"/>
          <p:cNvSpPr/>
          <p:nvPr/>
        </p:nvSpPr>
        <p:spPr>
          <a:xfrm>
            <a:off x="17327115" y="3523911"/>
            <a:ext cx="737099" cy="1274856"/>
          </a:xfrm>
          <a:custGeom>
            <a:avLst/>
            <a:gdLst/>
            <a:ahLst/>
            <a:cxnLst/>
            <a:rect l="l" t="t" r="r" b="b"/>
            <a:pathLst>
              <a:path w="670513" h="1159692" extrusionOk="0">
                <a:moveTo>
                  <a:pt x="0" y="0"/>
                </a:moveTo>
                <a:lnTo>
                  <a:pt x="670513" y="0"/>
                </a:lnTo>
                <a:lnTo>
                  <a:pt x="670513" y="1159692"/>
                </a:lnTo>
                <a:lnTo>
                  <a:pt x="0" y="1159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0" name="Google Shape;100;p2"/>
          <p:cNvSpPr/>
          <p:nvPr/>
        </p:nvSpPr>
        <p:spPr>
          <a:xfrm flipH="1">
            <a:off x="1968950" y="6283374"/>
            <a:ext cx="1296883" cy="1200206"/>
          </a:xfrm>
          <a:custGeom>
            <a:avLst/>
            <a:gdLst/>
            <a:ahLst/>
            <a:cxnLst/>
            <a:rect l="l" t="t" r="r" b="b"/>
            <a:pathLst>
              <a:path w="1179729" h="1091786" extrusionOk="0">
                <a:moveTo>
                  <a:pt x="1179729" y="0"/>
                </a:moveTo>
                <a:lnTo>
                  <a:pt x="0" y="0"/>
                </a:lnTo>
                <a:lnTo>
                  <a:pt x="0" y="1091786"/>
                </a:lnTo>
                <a:lnTo>
                  <a:pt x="1179729" y="1091786"/>
                </a:lnTo>
                <a:lnTo>
                  <a:pt x="117972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1" name="Google Shape;101;p2"/>
          <p:cNvSpPr/>
          <p:nvPr/>
        </p:nvSpPr>
        <p:spPr>
          <a:xfrm>
            <a:off x="5819304" y="6283373"/>
            <a:ext cx="1293010" cy="1196623"/>
          </a:xfrm>
          <a:custGeom>
            <a:avLst/>
            <a:gdLst/>
            <a:ahLst/>
            <a:cxnLst/>
            <a:rect l="l" t="t" r="r" b="b"/>
            <a:pathLst>
              <a:path w="1176206" h="1088526" extrusionOk="0">
                <a:moveTo>
                  <a:pt x="0" y="0"/>
                </a:moveTo>
                <a:lnTo>
                  <a:pt x="1176207" y="0"/>
                </a:lnTo>
                <a:lnTo>
                  <a:pt x="1176207" y="1088526"/>
                </a:lnTo>
                <a:lnTo>
                  <a:pt x="0" y="1088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2" name="Google Shape;102;p2"/>
          <p:cNvSpPr/>
          <p:nvPr/>
        </p:nvSpPr>
        <p:spPr>
          <a:xfrm>
            <a:off x="9766117" y="6318481"/>
            <a:ext cx="1367021" cy="1299790"/>
          </a:xfrm>
          <a:custGeom>
            <a:avLst/>
            <a:gdLst/>
            <a:ahLst/>
            <a:cxnLst/>
            <a:rect l="l" t="t" r="r" b="b"/>
            <a:pathLst>
              <a:path w="1243531" h="1182374" extrusionOk="0">
                <a:moveTo>
                  <a:pt x="0" y="0"/>
                </a:moveTo>
                <a:lnTo>
                  <a:pt x="1243531" y="0"/>
                </a:lnTo>
                <a:lnTo>
                  <a:pt x="1243531" y="1182375"/>
                </a:lnTo>
                <a:lnTo>
                  <a:pt x="0" y="1182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3" name="Google Shape;103;p2"/>
          <p:cNvSpPr/>
          <p:nvPr/>
        </p:nvSpPr>
        <p:spPr>
          <a:xfrm>
            <a:off x="13528213" y="6318481"/>
            <a:ext cx="1665158" cy="1062029"/>
          </a:xfrm>
          <a:custGeom>
            <a:avLst/>
            <a:gdLst/>
            <a:ahLst/>
            <a:cxnLst/>
            <a:rect l="l" t="t" r="r" b="b"/>
            <a:pathLst>
              <a:path w="1514736" h="966091" extrusionOk="0">
                <a:moveTo>
                  <a:pt x="0" y="0"/>
                </a:moveTo>
                <a:lnTo>
                  <a:pt x="1514736" y="0"/>
                </a:lnTo>
                <a:lnTo>
                  <a:pt x="1514736" y="966092"/>
                </a:lnTo>
                <a:lnTo>
                  <a:pt x="0" y="966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4" name="Google Shape;104;p2"/>
          <p:cNvSpPr/>
          <p:nvPr/>
        </p:nvSpPr>
        <p:spPr>
          <a:xfrm>
            <a:off x="16931216" y="6373284"/>
            <a:ext cx="1459052" cy="1148860"/>
          </a:xfrm>
          <a:custGeom>
            <a:avLst/>
            <a:gdLst/>
            <a:ahLst/>
            <a:cxnLst/>
            <a:rect l="l" t="t" r="r" b="b"/>
            <a:pathLst>
              <a:path w="1327249" h="1045078" extrusionOk="0">
                <a:moveTo>
                  <a:pt x="0" y="0"/>
                </a:moveTo>
                <a:lnTo>
                  <a:pt x="1327249" y="0"/>
                </a:lnTo>
                <a:lnTo>
                  <a:pt x="1327249" y="1045078"/>
                </a:lnTo>
                <a:lnTo>
                  <a:pt x="0" y="1045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5" name="Google Shape;105;p2"/>
          <p:cNvSpPr/>
          <p:nvPr/>
        </p:nvSpPr>
        <p:spPr>
          <a:xfrm>
            <a:off x="3455786" y="9026721"/>
            <a:ext cx="1176565" cy="1231471"/>
          </a:xfrm>
          <a:custGeom>
            <a:avLst/>
            <a:gdLst/>
            <a:ahLst/>
            <a:cxnLst/>
            <a:rect l="l" t="t" r="r" b="b"/>
            <a:pathLst>
              <a:path w="1070280" h="1120226" extrusionOk="0">
                <a:moveTo>
                  <a:pt x="0" y="0"/>
                </a:moveTo>
                <a:lnTo>
                  <a:pt x="1070280" y="0"/>
                </a:lnTo>
                <a:lnTo>
                  <a:pt x="1070280" y="1120226"/>
                </a:lnTo>
                <a:lnTo>
                  <a:pt x="0" y="1120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6" name="Google Shape;106;p2"/>
          <p:cNvSpPr/>
          <p:nvPr/>
        </p:nvSpPr>
        <p:spPr>
          <a:xfrm>
            <a:off x="7093923" y="9224360"/>
            <a:ext cx="1233410" cy="1066938"/>
          </a:xfrm>
          <a:custGeom>
            <a:avLst/>
            <a:gdLst/>
            <a:ahLst/>
            <a:cxnLst/>
            <a:rect l="l" t="t" r="r" b="b"/>
            <a:pathLst>
              <a:path w="1121990" h="970556" extrusionOk="0">
                <a:moveTo>
                  <a:pt x="0" y="0"/>
                </a:moveTo>
                <a:lnTo>
                  <a:pt x="1121990" y="0"/>
                </a:lnTo>
                <a:lnTo>
                  <a:pt x="1121990" y="970556"/>
                </a:lnTo>
                <a:lnTo>
                  <a:pt x="0" y="970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7" name="Google Shape;107;p2"/>
          <p:cNvSpPr/>
          <p:nvPr/>
        </p:nvSpPr>
        <p:spPr>
          <a:xfrm>
            <a:off x="14762059" y="9500974"/>
            <a:ext cx="1019467" cy="1092286"/>
          </a:xfrm>
          <a:custGeom>
            <a:avLst/>
            <a:gdLst/>
            <a:ahLst/>
            <a:cxnLst/>
            <a:rect l="l" t="t" r="r" b="b"/>
            <a:pathLst>
              <a:path w="927374" h="993615" extrusionOk="0">
                <a:moveTo>
                  <a:pt x="0" y="0"/>
                </a:moveTo>
                <a:lnTo>
                  <a:pt x="927374" y="0"/>
                </a:lnTo>
                <a:lnTo>
                  <a:pt x="927374" y="993615"/>
                </a:lnTo>
                <a:lnTo>
                  <a:pt x="0" y="993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8" name="Google Shape;108;p2"/>
          <p:cNvSpPr/>
          <p:nvPr/>
        </p:nvSpPr>
        <p:spPr>
          <a:xfrm>
            <a:off x="10945715" y="9357901"/>
            <a:ext cx="1002901" cy="1188052"/>
          </a:xfrm>
          <a:custGeom>
            <a:avLst/>
            <a:gdLst/>
            <a:ahLst/>
            <a:cxnLst/>
            <a:rect l="l" t="t" r="r" b="b"/>
            <a:pathLst>
              <a:path w="912304" h="1080730" extrusionOk="0">
                <a:moveTo>
                  <a:pt x="0" y="0"/>
                </a:moveTo>
                <a:lnTo>
                  <a:pt x="912304" y="0"/>
                </a:lnTo>
                <a:lnTo>
                  <a:pt x="912304" y="1080730"/>
                </a:lnTo>
                <a:lnTo>
                  <a:pt x="0" y="1080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l="-6111" r="-1221" b="-940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09" name="Google Shape;109;p2"/>
          <p:cNvSpPr/>
          <p:nvPr/>
        </p:nvSpPr>
        <p:spPr>
          <a:xfrm>
            <a:off x="0" y="-25936"/>
            <a:ext cx="20104100" cy="2920262"/>
          </a:xfrm>
          <a:custGeom>
            <a:avLst/>
            <a:gdLst/>
            <a:ahLst/>
            <a:cxnLst/>
            <a:rect l="l" t="t" r="r" b="b"/>
            <a:pathLst>
              <a:path w="18288000" h="2656461" extrusionOk="0">
                <a:moveTo>
                  <a:pt x="0" y="0"/>
                </a:moveTo>
                <a:lnTo>
                  <a:pt x="18288000" y="0"/>
                </a:lnTo>
                <a:lnTo>
                  <a:pt x="18288000" y="2656462"/>
                </a:lnTo>
                <a:lnTo>
                  <a:pt x="0" y="2656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 amt="90000"/>
            </a:blip>
            <a:stretch>
              <a:fillRect t="-11725" b="-60379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110" name="Google Shape;110;p2"/>
          <p:cNvGrpSpPr/>
          <p:nvPr/>
        </p:nvGrpSpPr>
        <p:grpSpPr>
          <a:xfrm>
            <a:off x="11242076" y="2753690"/>
            <a:ext cx="8862008" cy="201751"/>
            <a:chOff x="0" y="-19050"/>
            <a:chExt cx="2181367" cy="48332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-1" y="2584671"/>
            <a:ext cx="8529406" cy="524483"/>
            <a:chOff x="0" y="-19050"/>
            <a:chExt cx="2181367" cy="125653"/>
          </a:xfrm>
        </p:grpSpPr>
        <p:sp>
          <p:nvSpPr>
            <p:cNvPr id="114" name="Google Shape;114;p2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2"/>
          <p:cNvSpPr txBox="1"/>
          <p:nvPr/>
        </p:nvSpPr>
        <p:spPr>
          <a:xfrm>
            <a:off x="922687" y="4841883"/>
            <a:ext cx="3469797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KİMYA VE İLAÇ ENDÜSTRİSİ</a:t>
            </a:r>
            <a:endParaRPr sz="1539" dirty="0"/>
          </a:p>
        </p:txBody>
      </p:sp>
      <p:sp>
        <p:nvSpPr>
          <p:cNvPr id="117" name="Google Shape;117;p2"/>
          <p:cNvSpPr txBox="1"/>
          <p:nvPr/>
        </p:nvSpPr>
        <p:spPr>
          <a:xfrm>
            <a:off x="8804665" y="5087948"/>
            <a:ext cx="3469797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DETERJANLAR VE DEZENFEKTANLAR</a:t>
            </a:r>
            <a:endParaRPr sz="1539" dirty="0"/>
          </a:p>
        </p:txBody>
      </p:sp>
      <p:sp>
        <p:nvSpPr>
          <p:cNvPr id="118" name="Google Shape;118;p2"/>
          <p:cNvSpPr txBox="1"/>
          <p:nvPr/>
        </p:nvSpPr>
        <p:spPr>
          <a:xfrm>
            <a:off x="4741590" y="5229306"/>
            <a:ext cx="3469797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MADENCİLİK SEKTÖRÜ</a:t>
            </a:r>
            <a:endParaRPr sz="1539" dirty="0"/>
          </a:p>
        </p:txBody>
      </p:sp>
      <p:sp>
        <p:nvSpPr>
          <p:cNvPr id="119" name="Google Shape;119;p2"/>
          <p:cNvSpPr txBox="1"/>
          <p:nvPr/>
        </p:nvSpPr>
        <p:spPr>
          <a:xfrm>
            <a:off x="12566445" y="5087948"/>
            <a:ext cx="3469797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HAVA / GAZ İŞLEMİ</a:t>
            </a:r>
            <a:endParaRPr sz="1539" dirty="0"/>
          </a:p>
        </p:txBody>
      </p:sp>
      <p:sp>
        <p:nvSpPr>
          <p:cNvPr id="120" name="Google Shape;120;p2"/>
          <p:cNvSpPr txBox="1"/>
          <p:nvPr/>
        </p:nvSpPr>
        <p:spPr>
          <a:xfrm>
            <a:off x="16633082" y="5281660"/>
            <a:ext cx="2022133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ENERJİ</a:t>
            </a:r>
            <a:endParaRPr sz="1539"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782680" y="7842218"/>
            <a:ext cx="3608055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ÇELİK &amp; ALÜMİNYUM ENDÜSTRİSİ</a:t>
            </a:r>
            <a:endParaRPr sz="1539" dirty="0"/>
          </a:p>
        </p:txBody>
      </p:sp>
      <p:sp>
        <p:nvSpPr>
          <p:cNvPr id="122" name="Google Shape;122;p2"/>
          <p:cNvSpPr txBox="1"/>
          <p:nvPr/>
        </p:nvSpPr>
        <p:spPr>
          <a:xfrm>
            <a:off x="5010664" y="7842218"/>
            <a:ext cx="3028921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GALVANİK ENDÜSTRİSİ</a:t>
            </a:r>
            <a:endParaRPr sz="1539" dirty="0"/>
          </a:p>
        </p:txBody>
      </p:sp>
      <p:sp>
        <p:nvSpPr>
          <p:cNvPr id="123" name="Google Shape;123;p2"/>
          <p:cNvSpPr txBox="1"/>
          <p:nvPr/>
        </p:nvSpPr>
        <p:spPr>
          <a:xfrm>
            <a:off x="9021653" y="7877325"/>
            <a:ext cx="3028921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SU ARITMA</a:t>
            </a:r>
            <a:endParaRPr sz="1539" dirty="0"/>
          </a:p>
        </p:txBody>
      </p:sp>
      <p:sp>
        <p:nvSpPr>
          <p:cNvPr id="124" name="Google Shape;124;p2"/>
          <p:cNvSpPr txBox="1"/>
          <p:nvPr/>
        </p:nvSpPr>
        <p:spPr>
          <a:xfrm>
            <a:off x="12786883" y="7877325"/>
            <a:ext cx="3028921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AKVARYUM VE DENİZ PARKLARI</a:t>
            </a:r>
            <a:endParaRPr sz="1539" dirty="0"/>
          </a:p>
        </p:txBody>
      </p:sp>
      <p:sp>
        <p:nvSpPr>
          <p:cNvPr id="125" name="Google Shape;125;p2"/>
          <p:cNvSpPr txBox="1"/>
          <p:nvPr/>
        </p:nvSpPr>
        <p:spPr>
          <a:xfrm>
            <a:off x="16181203" y="8003805"/>
            <a:ext cx="3028921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PETROL VE GAZ</a:t>
            </a:r>
            <a:endParaRPr sz="1539" dirty="0"/>
          </a:p>
        </p:txBody>
      </p:sp>
      <p:sp>
        <p:nvSpPr>
          <p:cNvPr id="126" name="Google Shape;126;p2"/>
          <p:cNvSpPr txBox="1"/>
          <p:nvPr/>
        </p:nvSpPr>
        <p:spPr>
          <a:xfrm>
            <a:off x="2513012" y="10360058"/>
            <a:ext cx="3028921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199" b="1" dirty="0">
                <a:solidFill>
                  <a:srgbClr val="040506"/>
                </a:solidFill>
              </a:rPr>
              <a:t>PCB </a:t>
            </a:r>
            <a:endParaRPr sz="1539" dirty="0"/>
          </a:p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ENDÜSTRİSİ</a:t>
            </a:r>
            <a:endParaRPr sz="1539" dirty="0"/>
          </a:p>
        </p:txBody>
      </p:sp>
      <p:sp>
        <p:nvSpPr>
          <p:cNvPr id="127" name="Google Shape;127;p2"/>
          <p:cNvSpPr txBox="1"/>
          <p:nvPr/>
        </p:nvSpPr>
        <p:spPr>
          <a:xfrm>
            <a:off x="6234516" y="10360058"/>
            <a:ext cx="3028921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GIDA ENDÜSTRİSİ</a:t>
            </a:r>
            <a:endParaRPr sz="1539" dirty="0"/>
          </a:p>
        </p:txBody>
      </p:sp>
      <p:sp>
        <p:nvSpPr>
          <p:cNvPr id="128" name="Google Shape;128;p2"/>
          <p:cNvSpPr txBox="1"/>
          <p:nvPr/>
        </p:nvSpPr>
        <p:spPr>
          <a:xfrm>
            <a:off x="13757332" y="10695127"/>
            <a:ext cx="3331152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TEKSTİL ENDÜSTRİLERİ</a:t>
            </a:r>
            <a:endParaRPr sz="1539" dirty="0"/>
          </a:p>
        </p:txBody>
      </p:sp>
      <p:sp>
        <p:nvSpPr>
          <p:cNvPr id="129" name="Google Shape;129;p2"/>
          <p:cNvSpPr txBox="1"/>
          <p:nvPr/>
        </p:nvSpPr>
        <p:spPr>
          <a:xfrm>
            <a:off x="9909111" y="10719558"/>
            <a:ext cx="3028921" cy="47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2199" b="1" dirty="0">
                <a:solidFill>
                  <a:srgbClr val="040506"/>
                </a:solidFill>
              </a:rPr>
              <a:t>DERİ</a:t>
            </a:r>
            <a:endParaRPr sz="1539" dirty="0"/>
          </a:p>
        </p:txBody>
      </p:sp>
      <p:sp>
        <p:nvSpPr>
          <p:cNvPr id="130" name="Google Shape;130;p2"/>
          <p:cNvSpPr txBox="1"/>
          <p:nvPr/>
        </p:nvSpPr>
        <p:spPr>
          <a:xfrm>
            <a:off x="19412223" y="10517123"/>
            <a:ext cx="235202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</a:t>
            </a:r>
            <a:endParaRPr sz="1539" dirty="0"/>
          </a:p>
        </p:txBody>
      </p:sp>
      <p:sp>
        <p:nvSpPr>
          <p:cNvPr id="131" name="Google Shape;131;p2"/>
          <p:cNvSpPr/>
          <p:nvPr/>
        </p:nvSpPr>
        <p:spPr>
          <a:xfrm>
            <a:off x="5755721" y="3350365"/>
            <a:ext cx="1538807" cy="1448402"/>
          </a:xfrm>
          <a:custGeom>
            <a:avLst/>
            <a:gdLst/>
            <a:ahLst/>
            <a:cxnLst/>
            <a:rect l="l" t="t" r="r" b="b"/>
            <a:pathLst>
              <a:path w="1399799" h="1317561" extrusionOk="0">
                <a:moveTo>
                  <a:pt x="0" y="0"/>
                </a:moveTo>
                <a:lnTo>
                  <a:pt x="1399799" y="0"/>
                </a:lnTo>
                <a:lnTo>
                  <a:pt x="1399799" y="1317561"/>
                </a:lnTo>
                <a:lnTo>
                  <a:pt x="0" y="1317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0" y="397"/>
            <a:ext cx="8438007" cy="5587963"/>
            <a:chOff x="0" y="0"/>
            <a:chExt cx="6089457" cy="3425320"/>
          </a:xfrm>
        </p:grpSpPr>
        <p:sp>
          <p:nvSpPr>
            <p:cNvPr id="137" name="Google Shape;137;p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 extrusionOk="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 extrusionOk="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35810"/>
              </a:stretch>
            </a:blip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</p:grpSp>
      <p:sp>
        <p:nvSpPr>
          <p:cNvPr id="139" name="Google Shape;139;p3"/>
          <p:cNvSpPr/>
          <p:nvPr/>
        </p:nvSpPr>
        <p:spPr>
          <a:xfrm>
            <a:off x="7773180" y="2606853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140" name="Google Shape;140;p3"/>
          <p:cNvSpPr/>
          <p:nvPr/>
        </p:nvSpPr>
        <p:spPr>
          <a:xfrm>
            <a:off x="11345109" y="398"/>
            <a:ext cx="8768977" cy="4743469"/>
          </a:xfrm>
          <a:custGeom>
            <a:avLst/>
            <a:gdLst/>
            <a:ahLst/>
            <a:cxnLst/>
            <a:rect l="l" t="t" r="r" b="b"/>
            <a:pathLst>
              <a:path w="8223539" h="4483085" extrusionOk="0">
                <a:moveTo>
                  <a:pt x="0" y="0"/>
                </a:moveTo>
                <a:lnTo>
                  <a:pt x="8223539" y="0"/>
                </a:lnTo>
                <a:lnTo>
                  <a:pt x="8223539" y="4483085"/>
                </a:lnTo>
                <a:lnTo>
                  <a:pt x="0" y="4483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41" name="Google Shape;141;p3"/>
          <p:cNvSpPr/>
          <p:nvPr/>
        </p:nvSpPr>
        <p:spPr>
          <a:xfrm>
            <a:off x="13906102" y="4586668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142" name="Google Shape;142;p3"/>
          <p:cNvSpPr/>
          <p:nvPr/>
        </p:nvSpPr>
        <p:spPr>
          <a:xfrm>
            <a:off x="14070195" y="7125689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143" name="Google Shape;143;p3"/>
          <p:cNvSpPr/>
          <p:nvPr/>
        </p:nvSpPr>
        <p:spPr>
          <a:xfrm>
            <a:off x="1542043" y="7125689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144" name="Google Shape;144;p3"/>
          <p:cNvSpPr/>
          <p:nvPr/>
        </p:nvSpPr>
        <p:spPr>
          <a:xfrm>
            <a:off x="6414891" y="9507621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145" name="Google Shape;145;p3"/>
          <p:cNvSpPr/>
          <p:nvPr/>
        </p:nvSpPr>
        <p:spPr>
          <a:xfrm>
            <a:off x="2517799" y="4387722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146" name="Google Shape;146;p3"/>
          <p:cNvGrpSpPr/>
          <p:nvPr/>
        </p:nvGrpSpPr>
        <p:grpSpPr>
          <a:xfrm>
            <a:off x="7773180" y="3369268"/>
            <a:ext cx="4960183" cy="4960183"/>
            <a:chOff x="0" y="0"/>
            <a:chExt cx="812800" cy="812800"/>
          </a:xfrm>
        </p:grpSpPr>
        <p:sp>
          <p:nvSpPr>
            <p:cNvPr id="147" name="Google Shape;147;p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148" name="Google Shape;148;p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3"/>
          <p:cNvSpPr/>
          <p:nvPr/>
        </p:nvSpPr>
        <p:spPr>
          <a:xfrm>
            <a:off x="9608960" y="4076236"/>
            <a:ext cx="1287893" cy="1512236"/>
          </a:xfrm>
          <a:custGeom>
            <a:avLst/>
            <a:gdLst/>
            <a:ahLst/>
            <a:cxnLst/>
            <a:rect l="l" t="t" r="r" b="b"/>
            <a:pathLst>
              <a:path w="1171551" h="1375628" extrusionOk="0">
                <a:moveTo>
                  <a:pt x="0" y="0"/>
                </a:moveTo>
                <a:lnTo>
                  <a:pt x="1171551" y="0"/>
                </a:lnTo>
                <a:lnTo>
                  <a:pt x="1171551" y="1375628"/>
                </a:lnTo>
                <a:lnTo>
                  <a:pt x="0" y="137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50" name="Google Shape;150;p3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151" name="Google Shape;151;p3"/>
          <p:cNvSpPr txBox="1"/>
          <p:nvPr/>
        </p:nvSpPr>
        <p:spPr>
          <a:xfrm>
            <a:off x="8197251" y="5871205"/>
            <a:ext cx="4112041" cy="13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2"/>
              </a:lnSpc>
            </a:pPr>
            <a:r>
              <a:rPr lang="tr-TR" sz="3021" b="1" dirty="0">
                <a:solidFill>
                  <a:srgbClr val="040506"/>
                </a:solidFill>
              </a:rPr>
              <a:t>KİMYA VE İLAÇ ENDÜSTRİSİ</a:t>
            </a:r>
            <a:endParaRPr sz="1539" dirty="0"/>
          </a:p>
        </p:txBody>
      </p:sp>
      <p:sp>
        <p:nvSpPr>
          <p:cNvPr id="152" name="Google Shape;152;p3"/>
          <p:cNvSpPr txBox="1"/>
          <p:nvPr/>
        </p:nvSpPr>
        <p:spPr>
          <a:xfrm>
            <a:off x="8150418" y="2001356"/>
            <a:ext cx="5161976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+mn-lt"/>
                <a:ea typeface="Roboto"/>
                <a:sym typeface="Roboto"/>
              </a:rPr>
              <a:t>Sıvı tankerlerinin yüklenmesi ve boşaltılması</a:t>
            </a:r>
            <a:endParaRPr sz="1539" dirty="0">
              <a:latin typeface="+mn-lt"/>
            </a:endParaRPr>
          </a:p>
        </p:txBody>
      </p:sp>
      <p:sp>
        <p:nvSpPr>
          <p:cNvPr id="153" name="Google Shape;153;p3"/>
          <p:cNvSpPr txBox="1"/>
          <p:nvPr/>
        </p:nvSpPr>
        <p:spPr>
          <a:xfrm>
            <a:off x="2121531" y="6952725"/>
            <a:ext cx="4164784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 err="1">
                <a:solidFill>
                  <a:srgbClr val="040506"/>
                </a:solidFill>
                <a:latin typeface="+mn-lt"/>
                <a:ea typeface="Roboto"/>
                <a:cs typeface="Arial" panose="020B0604020202020204" pitchFamily="34" charset="0"/>
                <a:sym typeface="Roboto"/>
              </a:rPr>
              <a:t>Solvent</a:t>
            </a:r>
            <a:r>
              <a:rPr lang="tr-TR" sz="3298" dirty="0">
                <a:solidFill>
                  <a:srgbClr val="040506"/>
                </a:solidFill>
                <a:latin typeface="+mn-lt"/>
                <a:ea typeface="Roboto"/>
                <a:cs typeface="Arial" panose="020B0604020202020204" pitchFamily="34" charset="0"/>
                <a:sym typeface="Roboto"/>
              </a:rPr>
              <a:t> geri kazanım sistemleri</a:t>
            </a:r>
            <a:endParaRPr sz="1539" dirty="0">
              <a:latin typeface="+mn-lt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3101836" y="3921573"/>
            <a:ext cx="4671344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+mn-lt"/>
                <a:ea typeface="Roboto"/>
                <a:cs typeface="Arial" panose="020B0604020202020204" pitchFamily="34" charset="0"/>
                <a:sym typeface="Roboto"/>
              </a:rPr>
              <a:t>Kimyasalların depodan üretim hatlarına transferi</a:t>
            </a:r>
            <a:endParaRPr sz="1539" dirty="0">
              <a:latin typeface="+mn-lt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14490139" y="4376862"/>
            <a:ext cx="4164784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Atık su arıtma</a:t>
            </a:r>
            <a:endParaRPr sz="1539" dirty="0"/>
          </a:p>
        </p:txBody>
      </p:sp>
      <p:sp>
        <p:nvSpPr>
          <p:cNvPr id="156" name="Google Shape;156;p3"/>
          <p:cNvSpPr txBox="1"/>
          <p:nvPr/>
        </p:nvSpPr>
        <p:spPr>
          <a:xfrm>
            <a:off x="14654232" y="6659540"/>
            <a:ext cx="4960183" cy="213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Sıvı atıkların muhafaza duvarlarından geri kazanımı</a:t>
            </a:r>
            <a:endParaRPr sz="1539" dirty="0"/>
          </a:p>
        </p:txBody>
      </p:sp>
      <p:sp>
        <p:nvSpPr>
          <p:cNvPr id="157" name="Google Shape;157;p3"/>
          <p:cNvSpPr txBox="1"/>
          <p:nvPr/>
        </p:nvSpPr>
        <p:spPr>
          <a:xfrm>
            <a:off x="6978201" y="9041472"/>
            <a:ext cx="7091994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+mn-lt"/>
                <a:ea typeface="Roboto"/>
                <a:sym typeface="Roboto"/>
              </a:rPr>
              <a:t>Kimyasalların çeşitli konteynerlere (IBC-VARİL vb.) transferi</a:t>
            </a:r>
            <a:endParaRPr lang="en-US" sz="1539" dirty="0">
              <a:latin typeface="+mn-lt"/>
            </a:endParaRPr>
          </a:p>
        </p:txBody>
      </p:sp>
      <p:sp>
        <p:nvSpPr>
          <p:cNvPr id="158" name="Google Shape;158;p3"/>
          <p:cNvSpPr txBox="1"/>
          <p:nvPr/>
        </p:nvSpPr>
        <p:spPr>
          <a:xfrm>
            <a:off x="10046816" y="5299013"/>
            <a:ext cx="10471" cy="80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264388"/>
              </a:lnSpc>
            </a:pPr>
            <a:endParaRPr sz="197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</a:t>
            </a:r>
            <a:endParaRPr sz="1539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165" name="Google Shape;165;p4"/>
          <p:cNvGrpSpPr/>
          <p:nvPr/>
        </p:nvGrpSpPr>
        <p:grpSpPr>
          <a:xfrm>
            <a:off x="6678342" y="6096953"/>
            <a:ext cx="7278302" cy="2254398"/>
            <a:chOff x="0" y="-66675"/>
            <a:chExt cx="8827757" cy="2734331"/>
          </a:xfrm>
        </p:grpSpPr>
        <p:sp>
          <p:nvSpPr>
            <p:cNvPr id="166" name="Google Shape;166;p4"/>
            <p:cNvSpPr/>
            <p:nvPr/>
          </p:nvSpPr>
          <p:spPr>
            <a:xfrm>
              <a:off x="0" y="1962054"/>
              <a:ext cx="372179" cy="367799"/>
            </a:xfrm>
            <a:custGeom>
              <a:avLst/>
              <a:gdLst/>
              <a:ahLst/>
              <a:cxnLst/>
              <a:rect l="l" t="t" r="r" b="b"/>
              <a:pathLst>
                <a:path w="237490" h="234696" extrusionOk="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167" name="Google Shape;167;p4"/>
            <p:cNvSpPr txBox="1"/>
            <p:nvPr/>
          </p:nvSpPr>
          <p:spPr>
            <a:xfrm>
              <a:off x="472976" y="1759685"/>
              <a:ext cx="7881805" cy="907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9994"/>
                </a:lnSpc>
              </a:pPr>
              <a:r>
                <a:rPr lang="tr-TR" sz="3742" dirty="0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Altın</a:t>
              </a:r>
              <a:endParaRPr sz="1539" dirty="0"/>
            </a:p>
          </p:txBody>
        </p:sp>
        <p:sp>
          <p:nvSpPr>
            <p:cNvPr id="168" name="Google Shape;168;p4"/>
            <p:cNvSpPr txBox="1"/>
            <p:nvPr/>
          </p:nvSpPr>
          <p:spPr>
            <a:xfrm>
              <a:off x="0" y="-66675"/>
              <a:ext cx="8827757" cy="2087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tr-TR" sz="3995" b="1" dirty="0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KRAL SUYU</a:t>
              </a:r>
              <a:endParaRPr sz="1539" dirty="0"/>
            </a:p>
            <a:p>
              <a:pPr>
                <a:lnSpc>
                  <a:spcPct val="140011"/>
                </a:lnSpc>
              </a:pPr>
              <a:r>
                <a:rPr lang="tr-TR" sz="3995" b="1" dirty="0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SODYUM METABİSÜLFİT</a:t>
              </a:r>
              <a:endParaRPr sz="1539" dirty="0"/>
            </a:p>
          </p:txBody>
        </p:sp>
      </p:grpSp>
      <p:grpSp>
        <p:nvGrpSpPr>
          <p:cNvPr id="169" name="Google Shape;169;p4"/>
          <p:cNvGrpSpPr/>
          <p:nvPr/>
        </p:nvGrpSpPr>
        <p:grpSpPr>
          <a:xfrm>
            <a:off x="13238393" y="6020703"/>
            <a:ext cx="6994634" cy="2270435"/>
            <a:chOff x="0" y="-66675"/>
            <a:chExt cx="8483699" cy="2753783"/>
          </a:xfrm>
        </p:grpSpPr>
        <p:sp>
          <p:nvSpPr>
            <p:cNvPr id="170" name="Google Shape;170;p4"/>
            <p:cNvSpPr/>
            <p:nvPr/>
          </p:nvSpPr>
          <p:spPr>
            <a:xfrm>
              <a:off x="0" y="1979012"/>
              <a:ext cx="357672" cy="387196"/>
            </a:xfrm>
            <a:custGeom>
              <a:avLst/>
              <a:gdLst/>
              <a:ahLst/>
              <a:cxnLst/>
              <a:rect l="l" t="t" r="r" b="b"/>
              <a:pathLst>
                <a:path w="216800" h="234696" extrusionOk="0">
                  <a:moveTo>
                    <a:pt x="0" y="117348"/>
                  </a:moveTo>
                  <a:cubicBezTo>
                    <a:pt x="0" y="52578"/>
                    <a:pt x="48577" y="0"/>
                    <a:pt x="108400" y="0"/>
                  </a:cubicBezTo>
                  <a:cubicBezTo>
                    <a:pt x="168223" y="0"/>
                    <a:pt x="216800" y="52578"/>
                    <a:pt x="216800" y="117348"/>
                  </a:cubicBezTo>
                  <a:cubicBezTo>
                    <a:pt x="216800" y="182118"/>
                    <a:pt x="168223" y="234696"/>
                    <a:pt x="108400" y="234696"/>
                  </a:cubicBezTo>
                  <a:cubicBezTo>
                    <a:pt x="48577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171" name="Google Shape;171;p4"/>
            <p:cNvSpPr txBox="1"/>
            <p:nvPr/>
          </p:nvSpPr>
          <p:spPr>
            <a:xfrm>
              <a:off x="454543" y="1779137"/>
              <a:ext cx="7574616" cy="907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9994"/>
                </a:lnSpc>
              </a:pPr>
              <a:r>
                <a:rPr lang="en-US" sz="3742" dirty="0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L</a:t>
              </a:r>
              <a:r>
                <a:rPr lang="tr-TR" sz="3742" dirty="0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iç</a:t>
              </a:r>
              <a:endParaRPr sz="1539" dirty="0"/>
            </a:p>
          </p:txBody>
        </p:sp>
        <p:sp>
          <p:nvSpPr>
            <p:cNvPr id="172" name="Google Shape;172;p4"/>
            <p:cNvSpPr txBox="1"/>
            <p:nvPr/>
          </p:nvSpPr>
          <p:spPr>
            <a:xfrm>
              <a:off x="0" y="-66675"/>
              <a:ext cx="8483699" cy="20878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0011"/>
                </a:lnSpc>
              </a:pPr>
              <a:r>
                <a:rPr lang="tr-TR" sz="3995" b="1" dirty="0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OKSİTLEYİCİ MADDELER</a:t>
              </a:r>
              <a:endParaRPr sz="1539" dirty="0"/>
            </a:p>
            <a:p>
              <a:pPr>
                <a:lnSpc>
                  <a:spcPct val="140011"/>
                </a:lnSpc>
              </a:pPr>
              <a:r>
                <a:rPr lang="en-US" sz="3995" b="1" dirty="0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(</a:t>
              </a:r>
              <a:r>
                <a:rPr lang="tr-TR" sz="3995" b="1" dirty="0" err="1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perasetik</a:t>
              </a:r>
              <a:r>
                <a:rPr lang="tr-TR" sz="3995" b="1" dirty="0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 asit dahil</a:t>
              </a:r>
              <a:r>
                <a:rPr lang="en-US" sz="3995" b="1" dirty="0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)</a:t>
              </a:r>
              <a:endParaRPr sz="1539" dirty="0"/>
            </a:p>
          </p:txBody>
        </p:sp>
      </p:grpSp>
      <p:grpSp>
        <p:nvGrpSpPr>
          <p:cNvPr id="173" name="Google Shape;173;p4"/>
          <p:cNvGrpSpPr/>
          <p:nvPr/>
        </p:nvGrpSpPr>
        <p:grpSpPr>
          <a:xfrm>
            <a:off x="6749493" y="2526838"/>
            <a:ext cx="4570473" cy="3004134"/>
            <a:chOff x="0" y="-66675"/>
            <a:chExt cx="5543467" cy="3643675"/>
          </a:xfrm>
        </p:grpSpPr>
        <p:sp>
          <p:nvSpPr>
            <p:cNvPr id="174" name="Google Shape;174;p4"/>
            <p:cNvSpPr/>
            <p:nvPr/>
          </p:nvSpPr>
          <p:spPr>
            <a:xfrm>
              <a:off x="14226" y="1094527"/>
              <a:ext cx="370403" cy="366046"/>
            </a:xfrm>
            <a:custGeom>
              <a:avLst/>
              <a:gdLst/>
              <a:ahLst/>
              <a:cxnLst/>
              <a:rect l="l" t="t" r="r" b="b"/>
              <a:pathLst>
                <a:path w="237490" h="234696" extrusionOk="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4226" y="1812920"/>
              <a:ext cx="370403" cy="366046"/>
            </a:xfrm>
            <a:custGeom>
              <a:avLst/>
              <a:gdLst/>
              <a:ahLst/>
              <a:cxnLst/>
              <a:rect l="l" t="t" r="r" b="b"/>
              <a:pathLst>
                <a:path w="237490" h="234696" extrusionOk="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176" name="Google Shape;176;p4"/>
            <p:cNvSpPr txBox="1"/>
            <p:nvPr/>
          </p:nvSpPr>
          <p:spPr>
            <a:xfrm>
              <a:off x="476791" y="853089"/>
              <a:ext cx="3137523" cy="2723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9994"/>
                </a:lnSpc>
              </a:pPr>
              <a:r>
                <a:rPr lang="tr-TR" sz="3742" dirty="0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sym typeface="Roboto"/>
                </a:rPr>
                <a:t>Bakır</a:t>
              </a:r>
              <a:endParaRPr sz="1539" dirty="0"/>
            </a:p>
            <a:p>
              <a:pPr>
                <a:lnSpc>
                  <a:spcPct val="129994"/>
                </a:lnSpc>
              </a:pPr>
              <a:r>
                <a:rPr lang="tr-TR" sz="3742" dirty="0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sym typeface="Roboto"/>
                </a:rPr>
                <a:t>Çinko</a:t>
              </a:r>
              <a:endParaRPr sz="1539" dirty="0"/>
            </a:p>
            <a:p>
              <a:pPr>
                <a:lnSpc>
                  <a:spcPct val="129994"/>
                </a:lnSpc>
              </a:pPr>
              <a:r>
                <a:rPr lang="en-US" sz="3742" dirty="0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U</a:t>
              </a:r>
              <a:r>
                <a:rPr lang="tr-TR" sz="3742" dirty="0" err="1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ranyum</a:t>
              </a:r>
              <a:endParaRPr sz="1539" dirty="0"/>
            </a:p>
          </p:txBody>
        </p:sp>
        <p:sp>
          <p:nvSpPr>
            <p:cNvPr id="177" name="Google Shape;177;p4"/>
            <p:cNvSpPr txBox="1"/>
            <p:nvPr/>
          </p:nvSpPr>
          <p:spPr>
            <a:xfrm>
              <a:off x="14225" y="-66675"/>
              <a:ext cx="5529242" cy="1043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140038"/>
                </a:lnSpc>
              </a:pPr>
              <a:r>
                <a:rPr lang="tr-TR" sz="3995" b="1" dirty="0">
                  <a:solidFill>
                    <a:srgbClr val="040506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rPr>
                <a:t>SÜLFÜRİK ASİT</a:t>
              </a:r>
              <a:endParaRPr sz="1539" dirty="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604895"/>
              <a:ext cx="370403" cy="366046"/>
            </a:xfrm>
            <a:custGeom>
              <a:avLst/>
              <a:gdLst/>
              <a:ahLst/>
              <a:cxnLst/>
              <a:rect l="l" t="t" r="r" b="b"/>
              <a:pathLst>
                <a:path w="237490" h="234696" extrusionOk="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</p:grpSp>
      <p:grpSp>
        <p:nvGrpSpPr>
          <p:cNvPr id="179" name="Google Shape;179;p4"/>
          <p:cNvGrpSpPr/>
          <p:nvPr/>
        </p:nvGrpSpPr>
        <p:grpSpPr>
          <a:xfrm rot="-5400000">
            <a:off x="4199463" y="1864475"/>
            <a:ext cx="3952843" cy="201748"/>
            <a:chOff x="0" y="-19052"/>
            <a:chExt cx="2181366" cy="48334"/>
          </a:xfrm>
        </p:grpSpPr>
        <p:sp>
          <p:nvSpPr>
            <p:cNvPr id="180" name="Google Shape;180;p4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1" name="Google Shape;181;p4"/>
            <p:cNvSpPr txBox="1"/>
            <p:nvPr/>
          </p:nvSpPr>
          <p:spPr>
            <a:xfrm>
              <a:off x="1" y="-19052"/>
              <a:ext cx="929400" cy="4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4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183" name="Google Shape;183;p4"/>
          <p:cNvGrpSpPr/>
          <p:nvPr/>
        </p:nvGrpSpPr>
        <p:grpSpPr>
          <a:xfrm>
            <a:off x="13194133" y="2576189"/>
            <a:ext cx="6303806" cy="2329364"/>
            <a:chOff x="-53682" y="-66675"/>
            <a:chExt cx="7645803" cy="2825256"/>
          </a:xfrm>
        </p:grpSpPr>
        <p:sp>
          <p:nvSpPr>
            <p:cNvPr id="184" name="Google Shape;184;p4"/>
            <p:cNvSpPr txBox="1"/>
            <p:nvPr/>
          </p:nvSpPr>
          <p:spPr>
            <a:xfrm>
              <a:off x="472976" y="942640"/>
              <a:ext cx="6778576" cy="1815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129994"/>
                </a:lnSpc>
              </a:pPr>
              <a:r>
                <a:rPr lang="en-US" sz="3742" dirty="0" err="1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Alüminyum</a:t>
              </a:r>
              <a:endParaRPr lang="tr-TR" sz="3742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algn="just">
                <a:lnSpc>
                  <a:spcPct val="129994"/>
                </a:lnSpc>
              </a:pPr>
              <a:r>
                <a:rPr lang="en-US" sz="3742" dirty="0" err="1">
                  <a:solidFill>
                    <a:srgbClr val="040506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Silikat</a:t>
              </a:r>
              <a:endParaRPr sz="1539" dirty="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-66675"/>
              <a:ext cx="7592121" cy="1043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140011"/>
                </a:lnSpc>
              </a:pPr>
              <a:r>
                <a:rPr lang="tr-TR" sz="3995" b="1" dirty="0">
                  <a:solidFill>
                    <a:srgbClr val="04050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"/>
                </a:rPr>
                <a:t>HİDROFLORİK ASİT</a:t>
              </a:r>
              <a:endParaRPr lang="en-US" sz="1539" dirty="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0" y="1152214"/>
              <a:ext cx="372179" cy="367799"/>
            </a:xfrm>
            <a:custGeom>
              <a:avLst/>
              <a:gdLst/>
              <a:ahLst/>
              <a:cxnLst/>
              <a:rect l="l" t="t" r="r" b="b"/>
              <a:pathLst>
                <a:path w="237490" h="234696" extrusionOk="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-53682" y="2159717"/>
              <a:ext cx="372179" cy="367800"/>
            </a:xfrm>
            <a:custGeom>
              <a:avLst/>
              <a:gdLst/>
              <a:ahLst/>
              <a:cxnLst/>
              <a:rect l="l" t="t" r="r" b="b"/>
              <a:pathLst>
                <a:path w="237490" h="234696" extrusionOk="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</p:grpSp>
      <p:sp>
        <p:nvSpPr>
          <p:cNvPr id="188" name="Google Shape;188;p4"/>
          <p:cNvSpPr/>
          <p:nvPr/>
        </p:nvSpPr>
        <p:spPr>
          <a:xfrm>
            <a:off x="1" y="6096953"/>
            <a:ext cx="6147458" cy="5225023"/>
          </a:xfrm>
          <a:custGeom>
            <a:avLst/>
            <a:gdLst/>
            <a:ahLst/>
            <a:cxnLst/>
            <a:rect l="l" t="t" r="r" b="b"/>
            <a:pathLst>
              <a:path w="5750261" h="4753022" extrusionOk="0">
                <a:moveTo>
                  <a:pt x="0" y="0"/>
                </a:moveTo>
                <a:lnTo>
                  <a:pt x="5750261" y="0"/>
                </a:lnTo>
                <a:lnTo>
                  <a:pt x="5750261" y="4753022"/>
                </a:lnTo>
                <a:lnTo>
                  <a:pt x="0" y="4753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9166" r="-17546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189" name="Google Shape;189;p4"/>
          <p:cNvGrpSpPr/>
          <p:nvPr/>
        </p:nvGrpSpPr>
        <p:grpSpPr>
          <a:xfrm>
            <a:off x="856945" y="893694"/>
            <a:ext cx="4273877" cy="4273877"/>
            <a:chOff x="0" y="0"/>
            <a:chExt cx="5183729" cy="5183729"/>
          </a:xfrm>
        </p:grpSpPr>
        <p:grpSp>
          <p:nvGrpSpPr>
            <p:cNvPr id="190" name="Google Shape;190;p4"/>
            <p:cNvGrpSpPr/>
            <p:nvPr/>
          </p:nvGrpSpPr>
          <p:grpSpPr>
            <a:xfrm>
              <a:off x="0" y="0"/>
              <a:ext cx="5183729" cy="5183729"/>
              <a:chOff x="0" y="0"/>
              <a:chExt cx="812800" cy="812800"/>
            </a:xfrm>
          </p:grpSpPr>
          <p:sp>
            <p:nvSpPr>
              <p:cNvPr id="191" name="Google Shape;191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 cmpd="sng">
                <a:solidFill>
                  <a:srgbClr val="3FA9F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00504" tIns="100504" rIns="100504" bIns="100504" anchor="ctr" anchorCtr="0">
                <a:noAutofit/>
              </a:bodyPr>
              <a:lstStyle/>
              <a:p>
                <a:endParaRPr sz="1539"/>
              </a:p>
            </p:txBody>
          </p:sp>
          <p:sp>
            <p:nvSpPr>
              <p:cNvPr id="192" name="Google Shape;192;p4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5845" tIns="55845" rIns="55845" bIns="55845" anchor="ctr" anchorCtr="0">
                <a:noAutofit/>
              </a:bodyPr>
              <a:lstStyle/>
              <a:p>
                <a:pPr algn="ctr">
                  <a:lnSpc>
                    <a:spcPct val="158888"/>
                  </a:lnSpc>
                </a:pPr>
                <a:endParaRPr sz="1979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3" name="Google Shape;193;p4"/>
            <p:cNvSpPr txBox="1"/>
            <p:nvPr/>
          </p:nvSpPr>
          <p:spPr>
            <a:xfrm>
              <a:off x="443183" y="3288327"/>
              <a:ext cx="4297362" cy="1360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9991"/>
                </a:lnSpc>
              </a:pPr>
              <a:r>
                <a:rPr lang="tr-TR" sz="2603" b="1" dirty="0">
                  <a:solidFill>
                    <a:srgbClr val="040506"/>
                  </a:solidFill>
                </a:rPr>
                <a:t>MADENCİLİK SEKTÖRÜ</a:t>
              </a:r>
              <a:endParaRPr sz="1539" dirty="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364215" y="647018"/>
              <a:ext cx="2455298" cy="2311050"/>
            </a:xfrm>
            <a:custGeom>
              <a:avLst/>
              <a:gdLst/>
              <a:ahLst/>
              <a:cxnLst/>
              <a:rect l="l" t="t" r="r" b="b"/>
              <a:pathLst>
                <a:path w="2455298" h="2311050" extrusionOk="0">
                  <a:moveTo>
                    <a:pt x="0" y="0"/>
                  </a:moveTo>
                  <a:lnTo>
                    <a:pt x="2455299" y="0"/>
                  </a:lnTo>
                  <a:lnTo>
                    <a:pt x="2455299" y="2311049"/>
                  </a:lnTo>
                  <a:lnTo>
                    <a:pt x="0" y="2311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95" name="Google Shape;195;p4"/>
          <p:cNvGrpSpPr/>
          <p:nvPr/>
        </p:nvGrpSpPr>
        <p:grpSpPr>
          <a:xfrm rot="-5400000">
            <a:off x="3753319" y="8637186"/>
            <a:ext cx="4845136" cy="524456"/>
            <a:chOff x="0" y="-19050"/>
            <a:chExt cx="2181367" cy="125653"/>
          </a:xfrm>
        </p:grpSpPr>
        <p:sp>
          <p:nvSpPr>
            <p:cNvPr id="196" name="Google Shape;196;p4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97" name="Google Shape;197;p4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"/>
          <p:cNvSpPr/>
          <p:nvPr/>
        </p:nvSpPr>
        <p:spPr>
          <a:xfrm>
            <a:off x="7820439" y="7150951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203" name="Google Shape;203;p5"/>
          <p:cNvGrpSpPr/>
          <p:nvPr/>
        </p:nvGrpSpPr>
        <p:grpSpPr>
          <a:xfrm>
            <a:off x="10568252" y="699739"/>
            <a:ext cx="4960183" cy="4960183"/>
            <a:chOff x="0" y="0"/>
            <a:chExt cx="812800" cy="812800"/>
          </a:xfrm>
        </p:grpSpPr>
        <p:sp>
          <p:nvSpPr>
            <p:cNvPr id="204" name="Google Shape;204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205" name="Google Shape;205;p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5"/>
          <p:cNvSpPr/>
          <p:nvPr/>
        </p:nvSpPr>
        <p:spPr>
          <a:xfrm>
            <a:off x="13842086" y="7198792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207" name="Google Shape;207;p5"/>
          <p:cNvSpPr/>
          <p:nvPr/>
        </p:nvSpPr>
        <p:spPr>
          <a:xfrm>
            <a:off x="13883970" y="9073080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208" name="Google Shape;208;p5"/>
          <p:cNvSpPr/>
          <p:nvPr/>
        </p:nvSpPr>
        <p:spPr>
          <a:xfrm>
            <a:off x="7820439" y="9073080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209" name="Google Shape;209;p5"/>
          <p:cNvSpPr/>
          <p:nvPr/>
        </p:nvSpPr>
        <p:spPr>
          <a:xfrm>
            <a:off x="12254602" y="1212580"/>
            <a:ext cx="1587486" cy="2065906"/>
          </a:xfrm>
          <a:custGeom>
            <a:avLst/>
            <a:gdLst/>
            <a:ahLst/>
            <a:cxnLst/>
            <a:rect l="l" t="t" r="r" b="b"/>
            <a:pathLst>
              <a:path w="1444081" h="1879283" extrusionOk="0">
                <a:moveTo>
                  <a:pt x="0" y="0"/>
                </a:moveTo>
                <a:lnTo>
                  <a:pt x="1444080" y="0"/>
                </a:lnTo>
                <a:lnTo>
                  <a:pt x="1444080" y="1879283"/>
                </a:lnTo>
                <a:lnTo>
                  <a:pt x="0" y="1879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10" name="Google Shape;210;p5"/>
          <p:cNvSpPr/>
          <p:nvPr/>
        </p:nvSpPr>
        <p:spPr>
          <a:xfrm>
            <a:off x="-12539" y="397"/>
            <a:ext cx="6062360" cy="11308556"/>
          </a:xfrm>
          <a:custGeom>
            <a:avLst/>
            <a:gdLst/>
            <a:ahLst/>
            <a:cxnLst/>
            <a:rect l="l" t="t" r="r" b="b"/>
            <a:pathLst>
              <a:path w="5514718" h="10287000" extrusionOk="0">
                <a:moveTo>
                  <a:pt x="0" y="0"/>
                </a:moveTo>
                <a:lnTo>
                  <a:pt x="5514718" y="0"/>
                </a:lnTo>
                <a:lnTo>
                  <a:pt x="55147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7437" r="-11673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11" name="Google Shape;211;p5"/>
          <p:cNvSpPr txBox="1"/>
          <p:nvPr/>
        </p:nvSpPr>
        <p:spPr>
          <a:xfrm>
            <a:off x="11112351" y="3567662"/>
            <a:ext cx="4112041" cy="13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2"/>
              </a:lnSpc>
            </a:pPr>
            <a:r>
              <a:rPr lang="tr-TR" sz="3021" b="1" dirty="0">
                <a:solidFill>
                  <a:srgbClr val="040506"/>
                </a:solidFill>
              </a:rPr>
              <a:t>DETERJANLAR ve DEZENFEKTANLAR</a:t>
            </a:r>
            <a:endParaRPr sz="1539" dirty="0"/>
          </a:p>
        </p:txBody>
      </p:sp>
      <p:sp>
        <p:nvSpPr>
          <p:cNvPr id="212" name="Google Shape;212;p5"/>
          <p:cNvSpPr txBox="1"/>
          <p:nvPr/>
        </p:nvSpPr>
        <p:spPr>
          <a:xfrm>
            <a:off x="8455551" y="6732644"/>
            <a:ext cx="4693141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Sıvı tankerin yüklenmesi ve boşaltılması</a:t>
            </a:r>
            <a:endParaRPr sz="1539" dirty="0"/>
          </a:p>
        </p:txBody>
      </p:sp>
      <p:sp>
        <p:nvSpPr>
          <p:cNvPr id="213" name="Google Shape;213;p5"/>
          <p:cNvSpPr txBox="1"/>
          <p:nvPr/>
        </p:nvSpPr>
        <p:spPr>
          <a:xfrm>
            <a:off x="14473929" y="7025829"/>
            <a:ext cx="5111762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Kimyasalların transferi</a:t>
            </a:r>
            <a:endParaRPr lang="en-US" sz="1539" dirty="0"/>
          </a:p>
        </p:txBody>
      </p:sp>
      <p:sp>
        <p:nvSpPr>
          <p:cNvPr id="214" name="Google Shape;214;p5"/>
          <p:cNvSpPr txBox="1"/>
          <p:nvPr/>
        </p:nvSpPr>
        <p:spPr>
          <a:xfrm>
            <a:off x="14515812" y="8900115"/>
            <a:ext cx="5111762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Kozmetik</a:t>
            </a:r>
            <a:endParaRPr sz="1539" dirty="0"/>
          </a:p>
        </p:txBody>
      </p:sp>
      <p:sp>
        <p:nvSpPr>
          <p:cNvPr id="215" name="Google Shape;215;p5"/>
          <p:cNvSpPr txBox="1"/>
          <p:nvPr/>
        </p:nvSpPr>
        <p:spPr>
          <a:xfrm>
            <a:off x="8404476" y="8606931"/>
            <a:ext cx="5111762" cy="213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Şişeleme makineleri, dolum makineleri ve ekipmanları</a:t>
            </a:r>
            <a:endParaRPr sz="1539" dirty="0"/>
          </a:p>
        </p:txBody>
      </p:sp>
      <p:grpSp>
        <p:nvGrpSpPr>
          <p:cNvPr id="216" name="Google Shape;216;p5"/>
          <p:cNvGrpSpPr/>
          <p:nvPr/>
        </p:nvGrpSpPr>
        <p:grpSpPr>
          <a:xfrm rot="-5400000">
            <a:off x="3787413" y="8786129"/>
            <a:ext cx="4521168" cy="524483"/>
            <a:chOff x="0" y="-19050"/>
            <a:chExt cx="2181367" cy="125653"/>
          </a:xfrm>
        </p:grpSpPr>
        <p:sp>
          <p:nvSpPr>
            <p:cNvPr id="217" name="Google Shape;217;p5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18" name="Google Shape;218;p5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5"/>
          <p:cNvGrpSpPr/>
          <p:nvPr/>
        </p:nvGrpSpPr>
        <p:grpSpPr>
          <a:xfrm rot="-5400000">
            <a:off x="4222314" y="1853845"/>
            <a:ext cx="3940615" cy="235224"/>
            <a:chOff x="0" y="-19050"/>
            <a:chExt cx="2181367" cy="48332"/>
          </a:xfrm>
        </p:grpSpPr>
        <p:sp>
          <p:nvSpPr>
            <p:cNvPr id="220" name="Google Shape;220;p5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21" name="Google Shape;221;p5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5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23" name="Google Shape;223;p5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</a:t>
            </a:r>
            <a:endParaRPr sz="1539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"/>
          <p:cNvSpPr/>
          <p:nvPr/>
        </p:nvSpPr>
        <p:spPr>
          <a:xfrm>
            <a:off x="5423193" y="4484668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229" name="Google Shape;229;p6"/>
          <p:cNvGrpSpPr/>
          <p:nvPr/>
        </p:nvGrpSpPr>
        <p:grpSpPr>
          <a:xfrm>
            <a:off x="10150976" y="3596984"/>
            <a:ext cx="4960183" cy="4960183"/>
            <a:chOff x="0" y="0"/>
            <a:chExt cx="812800" cy="812800"/>
          </a:xfrm>
        </p:grpSpPr>
        <p:sp>
          <p:nvSpPr>
            <p:cNvPr id="230" name="Google Shape;230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231" name="Google Shape;231;p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6"/>
          <p:cNvSpPr/>
          <p:nvPr/>
        </p:nvSpPr>
        <p:spPr>
          <a:xfrm>
            <a:off x="15220236" y="4700880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233" name="Google Shape;233;p6"/>
          <p:cNvSpPr/>
          <p:nvPr/>
        </p:nvSpPr>
        <p:spPr>
          <a:xfrm>
            <a:off x="9695129" y="2859667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234" name="Google Shape;234;p6"/>
          <p:cNvSpPr/>
          <p:nvPr/>
        </p:nvSpPr>
        <p:spPr>
          <a:xfrm>
            <a:off x="9133076" y="9232625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235" name="Google Shape;235;p6"/>
          <p:cNvGrpSpPr/>
          <p:nvPr/>
        </p:nvGrpSpPr>
        <p:grpSpPr>
          <a:xfrm rot="-5400000">
            <a:off x="3282780" y="1859961"/>
            <a:ext cx="3928385" cy="235224"/>
            <a:chOff x="0" y="-19050"/>
            <a:chExt cx="2181367" cy="48332"/>
          </a:xfrm>
        </p:grpSpPr>
        <p:sp>
          <p:nvSpPr>
            <p:cNvPr id="236" name="Google Shape;236;p6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37" name="Google Shape;237;p6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6"/>
          <p:cNvSpPr/>
          <p:nvPr/>
        </p:nvSpPr>
        <p:spPr>
          <a:xfrm>
            <a:off x="11665535" y="4700880"/>
            <a:ext cx="1931064" cy="2057691"/>
          </a:xfrm>
          <a:custGeom>
            <a:avLst/>
            <a:gdLst/>
            <a:ahLst/>
            <a:cxnLst/>
            <a:rect l="l" t="t" r="r" b="b"/>
            <a:pathLst>
              <a:path w="1756622" h="1871810" extrusionOk="0">
                <a:moveTo>
                  <a:pt x="0" y="0"/>
                </a:moveTo>
                <a:lnTo>
                  <a:pt x="1756622" y="0"/>
                </a:lnTo>
                <a:lnTo>
                  <a:pt x="1756622" y="1871810"/>
                </a:lnTo>
                <a:lnTo>
                  <a:pt x="0" y="18718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39" name="Google Shape;239;p6"/>
          <p:cNvSpPr/>
          <p:nvPr/>
        </p:nvSpPr>
        <p:spPr>
          <a:xfrm>
            <a:off x="-2108742" y="17409"/>
            <a:ext cx="7181498" cy="11296983"/>
          </a:xfrm>
          <a:custGeom>
            <a:avLst/>
            <a:gdLst/>
            <a:ahLst/>
            <a:cxnLst/>
            <a:rect l="l" t="t" r="r" b="b"/>
            <a:pathLst>
              <a:path w="6532759" h="10990879" extrusionOk="0">
                <a:moveTo>
                  <a:pt x="0" y="0"/>
                </a:moveTo>
                <a:lnTo>
                  <a:pt x="6532759" y="0"/>
                </a:lnTo>
                <a:lnTo>
                  <a:pt x="6532759" y="10990879"/>
                </a:lnTo>
                <a:lnTo>
                  <a:pt x="0" y="1099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0276" r="-69944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40" name="Google Shape;240;p6"/>
          <p:cNvSpPr txBox="1"/>
          <p:nvPr/>
        </p:nvSpPr>
        <p:spPr>
          <a:xfrm>
            <a:off x="10692686" y="6548003"/>
            <a:ext cx="4112041" cy="65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2"/>
              </a:lnSpc>
            </a:pPr>
            <a:r>
              <a:rPr lang="tr-TR" sz="3021" b="1" dirty="0">
                <a:solidFill>
                  <a:srgbClr val="040506"/>
                </a:solidFill>
              </a:rPr>
              <a:t>HAVA / GAZ İŞLEME</a:t>
            </a:r>
            <a:endParaRPr lang="en-US" sz="1539" dirty="0"/>
          </a:p>
        </p:txBody>
      </p:sp>
      <p:sp>
        <p:nvSpPr>
          <p:cNvPr id="241" name="Google Shape;241;p6"/>
          <p:cNvSpPr txBox="1"/>
          <p:nvPr/>
        </p:nvSpPr>
        <p:spPr>
          <a:xfrm>
            <a:off x="5853552" y="3854991"/>
            <a:ext cx="4164784" cy="284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Islak yıkayıcı azaltma sistemleri (tank içi dikey pompalar veya harici yatay pompalar</a:t>
            </a:r>
            <a:endParaRPr sz="3298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42" name="Google Shape;242;p6"/>
          <p:cNvSpPr txBox="1"/>
          <p:nvPr/>
        </p:nvSpPr>
        <p:spPr>
          <a:xfrm>
            <a:off x="9717112" y="9049190"/>
            <a:ext cx="5503124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Yakma tesisleri ve krematoryumlar</a:t>
            </a:r>
            <a:endParaRPr sz="1539" dirty="0"/>
          </a:p>
        </p:txBody>
      </p:sp>
      <p:sp>
        <p:nvSpPr>
          <p:cNvPr id="243" name="Google Shape;243;p6"/>
          <p:cNvSpPr txBox="1"/>
          <p:nvPr/>
        </p:nvSpPr>
        <p:spPr>
          <a:xfrm>
            <a:off x="15852078" y="4160795"/>
            <a:ext cx="5111762" cy="284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NOx and </a:t>
            </a:r>
            <a:r>
              <a:rPr lang="en-US" sz="3298" dirty="0" err="1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SOx</a:t>
            </a: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endParaRPr sz="1539" dirty="0"/>
          </a:p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Eliminasyon sistemleri</a:t>
            </a:r>
          </a:p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(üre)</a:t>
            </a:r>
            <a:endParaRPr sz="1539" dirty="0"/>
          </a:p>
          <a:p>
            <a:pPr>
              <a:lnSpc>
                <a:spcPct val="140000"/>
              </a:lnSpc>
            </a:pPr>
            <a:endParaRPr sz="3298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44" name="Google Shape;244;p6"/>
          <p:cNvSpPr txBox="1"/>
          <p:nvPr/>
        </p:nvSpPr>
        <p:spPr>
          <a:xfrm>
            <a:off x="10150976" y="2149152"/>
            <a:ext cx="5957267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Biyogaz tesisleri - H2S giderim sistemleri (</a:t>
            </a:r>
            <a:r>
              <a:rPr lang="tr-TR" sz="3298" dirty="0" err="1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Desülfüratörler</a:t>
            </a: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</a:t>
            </a:r>
            <a:endParaRPr sz="3298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46" name="Google Shape;246;p6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</a:t>
            </a:r>
            <a:endParaRPr sz="1539" dirty="0"/>
          </a:p>
        </p:txBody>
      </p:sp>
      <p:grpSp>
        <p:nvGrpSpPr>
          <p:cNvPr id="247" name="Google Shape;247;p6"/>
          <p:cNvGrpSpPr/>
          <p:nvPr/>
        </p:nvGrpSpPr>
        <p:grpSpPr>
          <a:xfrm rot="-5400000">
            <a:off x="2908545" y="8805285"/>
            <a:ext cx="4521168" cy="524483"/>
            <a:chOff x="0" y="-19050"/>
            <a:chExt cx="2181367" cy="125653"/>
          </a:xfrm>
        </p:grpSpPr>
        <p:sp>
          <p:nvSpPr>
            <p:cNvPr id="248" name="Google Shape;248;p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49" name="Google Shape;249;p6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"/>
          <p:cNvSpPr/>
          <p:nvPr/>
        </p:nvSpPr>
        <p:spPr>
          <a:xfrm>
            <a:off x="14247629" y="4727877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255" name="Google Shape;255;p7"/>
          <p:cNvSpPr/>
          <p:nvPr/>
        </p:nvSpPr>
        <p:spPr>
          <a:xfrm>
            <a:off x="8123236" y="4834320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256" name="Google Shape;256;p7"/>
          <p:cNvGrpSpPr/>
          <p:nvPr/>
        </p:nvGrpSpPr>
        <p:grpSpPr>
          <a:xfrm rot="-5400000">
            <a:off x="11757236" y="1948286"/>
            <a:ext cx="3245943" cy="248901"/>
            <a:chOff x="0" y="-19050"/>
            <a:chExt cx="777671" cy="59633"/>
          </a:xfrm>
        </p:grpSpPr>
        <p:sp>
          <p:nvSpPr>
            <p:cNvPr id="257" name="Google Shape;257;p7"/>
            <p:cNvSpPr/>
            <p:nvPr/>
          </p:nvSpPr>
          <p:spPr>
            <a:xfrm>
              <a:off x="0" y="0"/>
              <a:ext cx="777671" cy="40583"/>
            </a:xfrm>
            <a:custGeom>
              <a:avLst/>
              <a:gdLst/>
              <a:ahLst/>
              <a:cxnLst/>
              <a:rect l="l" t="t" r="r" b="b"/>
              <a:pathLst>
                <a:path w="777671" h="40583" extrusionOk="0">
                  <a:moveTo>
                    <a:pt x="0" y="0"/>
                  </a:moveTo>
                  <a:lnTo>
                    <a:pt x="777671" y="0"/>
                  </a:lnTo>
                  <a:lnTo>
                    <a:pt x="777671" y="40583"/>
                  </a:lnTo>
                  <a:lnTo>
                    <a:pt x="0" y="4058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58" name="Google Shape;258;p7"/>
            <p:cNvSpPr txBox="1"/>
            <p:nvPr/>
          </p:nvSpPr>
          <p:spPr>
            <a:xfrm>
              <a:off x="0" y="-19050"/>
              <a:ext cx="777671" cy="59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7"/>
          <p:cNvGrpSpPr/>
          <p:nvPr/>
        </p:nvGrpSpPr>
        <p:grpSpPr>
          <a:xfrm rot="10800000">
            <a:off x="5754117" y="1248"/>
            <a:ext cx="14349984" cy="2046936"/>
            <a:chOff x="0" y="-19050"/>
            <a:chExt cx="3437984" cy="499390"/>
          </a:xfrm>
        </p:grpSpPr>
        <p:sp>
          <p:nvSpPr>
            <p:cNvPr id="260" name="Google Shape;260;p7"/>
            <p:cNvSpPr/>
            <p:nvPr/>
          </p:nvSpPr>
          <p:spPr>
            <a:xfrm>
              <a:off x="0" y="0"/>
              <a:ext cx="3437984" cy="480340"/>
            </a:xfrm>
            <a:custGeom>
              <a:avLst/>
              <a:gdLst/>
              <a:ahLst/>
              <a:cxnLst/>
              <a:rect l="l" t="t" r="r" b="b"/>
              <a:pathLst>
                <a:path w="3437984" h="480340" extrusionOk="0">
                  <a:moveTo>
                    <a:pt x="0" y="0"/>
                  </a:moveTo>
                  <a:lnTo>
                    <a:pt x="3437984" y="0"/>
                  </a:lnTo>
                  <a:lnTo>
                    <a:pt x="3437984" y="480340"/>
                  </a:lnTo>
                  <a:lnTo>
                    <a:pt x="0" y="480340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1" name="Google Shape;261;p7"/>
            <p:cNvSpPr txBox="1"/>
            <p:nvPr/>
          </p:nvSpPr>
          <p:spPr>
            <a:xfrm>
              <a:off x="0" y="-19050"/>
              <a:ext cx="3437984" cy="499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7"/>
          <p:cNvSpPr/>
          <p:nvPr/>
        </p:nvSpPr>
        <p:spPr>
          <a:xfrm>
            <a:off x="15409653" y="119159"/>
            <a:ext cx="979494" cy="1694094"/>
          </a:xfrm>
          <a:custGeom>
            <a:avLst/>
            <a:gdLst/>
            <a:ahLst/>
            <a:cxnLst/>
            <a:rect l="l" t="t" r="r" b="b"/>
            <a:pathLst>
              <a:path w="891012" h="1541058" extrusionOk="0">
                <a:moveTo>
                  <a:pt x="0" y="0"/>
                </a:moveTo>
                <a:lnTo>
                  <a:pt x="891012" y="0"/>
                </a:lnTo>
                <a:lnTo>
                  <a:pt x="891012" y="1541058"/>
                </a:lnTo>
                <a:lnTo>
                  <a:pt x="0" y="1541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263" name="Google Shape;263;p7"/>
          <p:cNvGrpSpPr/>
          <p:nvPr/>
        </p:nvGrpSpPr>
        <p:grpSpPr>
          <a:xfrm rot="-5400000">
            <a:off x="8865302" y="11215585"/>
            <a:ext cx="9104862" cy="524464"/>
            <a:chOff x="0" y="-19050"/>
            <a:chExt cx="2181367" cy="125653"/>
          </a:xfrm>
        </p:grpSpPr>
        <p:sp>
          <p:nvSpPr>
            <p:cNvPr id="264" name="Google Shape;264;p7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5" name="Google Shape;265;p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7"/>
          <p:cNvSpPr/>
          <p:nvPr/>
        </p:nvSpPr>
        <p:spPr>
          <a:xfrm>
            <a:off x="15693541" y="9923461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4"/>
                </a:lnTo>
                <a:lnTo>
                  <a:pt x="0" y="1260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67" name="Google Shape;267;p7"/>
          <p:cNvSpPr/>
          <p:nvPr/>
        </p:nvSpPr>
        <p:spPr>
          <a:xfrm>
            <a:off x="0" y="1249"/>
            <a:ext cx="6948585" cy="11405101"/>
          </a:xfrm>
          <a:custGeom>
            <a:avLst/>
            <a:gdLst/>
            <a:ahLst/>
            <a:cxnLst/>
            <a:rect l="l" t="t" r="r" b="b"/>
            <a:pathLst>
              <a:path w="6320886" h="10374823" extrusionOk="0">
                <a:moveTo>
                  <a:pt x="0" y="0"/>
                </a:moveTo>
                <a:lnTo>
                  <a:pt x="6320886" y="0"/>
                </a:lnTo>
                <a:lnTo>
                  <a:pt x="6320886" y="10374823"/>
                </a:lnTo>
                <a:lnTo>
                  <a:pt x="0" y="10374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1830" t="-15787" r="-10388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68" name="Google Shape;268;p7"/>
          <p:cNvSpPr txBox="1"/>
          <p:nvPr/>
        </p:nvSpPr>
        <p:spPr>
          <a:xfrm>
            <a:off x="7749544" y="3509603"/>
            <a:ext cx="449568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5"/>
              </a:lnSpc>
            </a:pPr>
            <a:r>
              <a:rPr lang="tr-TR" sz="5000" b="1" dirty="0">
                <a:solidFill>
                  <a:srgbClr val="040506"/>
                </a:solidFill>
              </a:rPr>
              <a:t>AKÜLER</a:t>
            </a:r>
            <a:endParaRPr sz="1539" dirty="0"/>
          </a:p>
        </p:txBody>
      </p:sp>
      <p:sp>
        <p:nvSpPr>
          <p:cNvPr id="269" name="Google Shape;269;p7"/>
          <p:cNvSpPr txBox="1"/>
          <p:nvPr/>
        </p:nvSpPr>
        <p:spPr>
          <a:xfrm>
            <a:off x="15015102" y="3529150"/>
            <a:ext cx="411204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5"/>
              </a:lnSpc>
            </a:pPr>
            <a:r>
              <a:rPr lang="tr-TR" sz="5000" b="1" dirty="0">
                <a:solidFill>
                  <a:srgbClr val="040506"/>
                </a:solidFill>
              </a:rPr>
              <a:t>DEPOLAMA</a:t>
            </a:r>
            <a:endParaRPr sz="1539" dirty="0"/>
          </a:p>
        </p:txBody>
      </p:sp>
      <p:sp>
        <p:nvSpPr>
          <p:cNvPr id="270" name="Google Shape;270;p7"/>
          <p:cNvSpPr txBox="1"/>
          <p:nvPr/>
        </p:nvSpPr>
        <p:spPr>
          <a:xfrm>
            <a:off x="8515631" y="4727890"/>
            <a:ext cx="4164939" cy="165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7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Kurşun Asitli Akü Üretimi</a:t>
            </a:r>
            <a:endParaRPr sz="3848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1" name="Google Shape;271;p7"/>
          <p:cNvSpPr txBox="1"/>
          <p:nvPr/>
        </p:nvSpPr>
        <p:spPr>
          <a:xfrm>
            <a:off x="14765955" y="4588816"/>
            <a:ext cx="5024046" cy="165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7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Hücre pilleri için yığın sistemleri - elektrolitler</a:t>
            </a:r>
            <a:endParaRPr lang="en-US" sz="770" dirty="0"/>
          </a:p>
        </p:txBody>
      </p:sp>
      <p:sp>
        <p:nvSpPr>
          <p:cNvPr id="272" name="Google Shape;272;p7"/>
          <p:cNvSpPr txBox="1"/>
          <p:nvPr/>
        </p:nvSpPr>
        <p:spPr>
          <a:xfrm>
            <a:off x="10970783" y="119810"/>
            <a:ext cx="4239431" cy="189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8794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ENER</a:t>
            </a:r>
            <a:r>
              <a:rPr lang="tr-TR" sz="8794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Jİ</a:t>
            </a:r>
            <a:endParaRPr sz="1539" dirty="0"/>
          </a:p>
        </p:txBody>
      </p:sp>
      <p:sp>
        <p:nvSpPr>
          <p:cNvPr id="273" name="Google Shape;273;p7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</a:t>
            </a:r>
            <a:endParaRPr sz="1539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8"/>
          <p:cNvGrpSpPr/>
          <p:nvPr/>
        </p:nvGrpSpPr>
        <p:grpSpPr>
          <a:xfrm>
            <a:off x="11285645" y="689817"/>
            <a:ext cx="4960183" cy="4960183"/>
            <a:chOff x="0" y="0"/>
            <a:chExt cx="812800" cy="812800"/>
          </a:xfrm>
        </p:grpSpPr>
        <p:sp>
          <p:nvSpPr>
            <p:cNvPr id="279" name="Google Shape;279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280" name="Google Shape;280;p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8"/>
          <p:cNvSpPr/>
          <p:nvPr/>
        </p:nvSpPr>
        <p:spPr>
          <a:xfrm>
            <a:off x="9138537" y="6890743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282" name="Google Shape;282;p8"/>
          <p:cNvSpPr/>
          <p:nvPr/>
        </p:nvSpPr>
        <p:spPr>
          <a:xfrm>
            <a:off x="15363466" y="6890880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283" name="Google Shape;283;p8"/>
          <p:cNvGrpSpPr/>
          <p:nvPr/>
        </p:nvGrpSpPr>
        <p:grpSpPr>
          <a:xfrm rot="-5400000">
            <a:off x="6050074" y="1473564"/>
            <a:ext cx="3204193" cy="235224"/>
            <a:chOff x="0" y="-19050"/>
            <a:chExt cx="2181367" cy="48332"/>
          </a:xfrm>
        </p:grpSpPr>
        <p:sp>
          <p:nvSpPr>
            <p:cNvPr id="284" name="Google Shape;284;p8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5" name="Google Shape;285;p8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" name="Google Shape;286;p8"/>
          <p:cNvSpPr/>
          <p:nvPr/>
        </p:nvSpPr>
        <p:spPr>
          <a:xfrm>
            <a:off x="15693541" y="9918074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4"/>
                </a:lnTo>
                <a:lnTo>
                  <a:pt x="0" y="1260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87" name="Google Shape;287;p8"/>
          <p:cNvSpPr/>
          <p:nvPr/>
        </p:nvSpPr>
        <p:spPr>
          <a:xfrm>
            <a:off x="0" y="3090"/>
            <a:ext cx="7424975" cy="11303170"/>
          </a:xfrm>
          <a:custGeom>
            <a:avLst/>
            <a:gdLst/>
            <a:ahLst/>
            <a:cxnLst/>
            <a:rect l="l" t="t" r="r" b="b"/>
            <a:pathLst>
              <a:path w="6754241" h="10282100" extrusionOk="0">
                <a:moveTo>
                  <a:pt x="0" y="0"/>
                </a:moveTo>
                <a:lnTo>
                  <a:pt x="6754241" y="0"/>
                </a:lnTo>
                <a:lnTo>
                  <a:pt x="6754241" y="10282100"/>
                </a:lnTo>
                <a:lnTo>
                  <a:pt x="0" y="10282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12823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288" name="Google Shape;288;p8"/>
          <p:cNvGrpSpPr/>
          <p:nvPr/>
        </p:nvGrpSpPr>
        <p:grpSpPr>
          <a:xfrm rot="-5400000">
            <a:off x="4964770" y="8424892"/>
            <a:ext cx="5257590" cy="524483"/>
            <a:chOff x="0" y="-19050"/>
            <a:chExt cx="2181367" cy="125653"/>
          </a:xfrm>
        </p:grpSpPr>
        <p:sp>
          <p:nvSpPr>
            <p:cNvPr id="289" name="Google Shape;289;p8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0" name="Google Shape;290;p8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8"/>
          <p:cNvSpPr txBox="1"/>
          <p:nvPr/>
        </p:nvSpPr>
        <p:spPr>
          <a:xfrm>
            <a:off x="11688773" y="3611342"/>
            <a:ext cx="4275891" cy="13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2"/>
              </a:lnSpc>
            </a:pPr>
            <a:r>
              <a:rPr lang="tr-TR" sz="3021" b="1" dirty="0">
                <a:solidFill>
                  <a:srgbClr val="040506"/>
                </a:solidFill>
              </a:rPr>
              <a:t>ÇELİK &amp; ALÜMİNYUM ENDÜSTRİSİ</a:t>
            </a:r>
            <a:endParaRPr sz="1539" dirty="0"/>
          </a:p>
        </p:txBody>
      </p:sp>
      <p:sp>
        <p:nvSpPr>
          <p:cNvPr id="292" name="Google Shape;292;p8"/>
          <p:cNvSpPr txBox="1"/>
          <p:nvPr/>
        </p:nvSpPr>
        <p:spPr>
          <a:xfrm>
            <a:off x="15911363" y="6714413"/>
            <a:ext cx="2273709" cy="165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Asitle temizleme</a:t>
            </a:r>
            <a:endParaRPr sz="1539" dirty="0"/>
          </a:p>
        </p:txBody>
      </p:sp>
      <p:sp>
        <p:nvSpPr>
          <p:cNvPr id="293" name="Google Shape;293;p8"/>
          <p:cNvSpPr txBox="1"/>
          <p:nvPr/>
        </p:nvSpPr>
        <p:spPr>
          <a:xfrm>
            <a:off x="9685885" y="6717752"/>
            <a:ext cx="5111762" cy="248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Ekstrüzyon tesisleri (</a:t>
            </a:r>
            <a:r>
              <a:rPr lang="tr-TR" sz="3848" dirty="0" err="1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NaOH</a:t>
            </a: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ile matris  temizleme)</a:t>
            </a:r>
            <a:endParaRPr sz="3848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94" name="Google Shape;294;p8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</a:t>
            </a:r>
            <a:endParaRPr sz="1539" dirty="0"/>
          </a:p>
        </p:txBody>
      </p:sp>
      <p:sp>
        <p:nvSpPr>
          <p:cNvPr id="295" name="Google Shape;295;p8"/>
          <p:cNvSpPr/>
          <p:nvPr/>
        </p:nvSpPr>
        <p:spPr>
          <a:xfrm flipH="1">
            <a:off x="12847928" y="1678881"/>
            <a:ext cx="1835616" cy="1698779"/>
          </a:xfrm>
          <a:custGeom>
            <a:avLst/>
            <a:gdLst/>
            <a:ahLst/>
            <a:cxnLst/>
            <a:rect l="l" t="t" r="r" b="b"/>
            <a:pathLst>
              <a:path w="1669796" h="1545320" extrusionOk="0">
                <a:moveTo>
                  <a:pt x="1669796" y="0"/>
                </a:moveTo>
                <a:lnTo>
                  <a:pt x="0" y="0"/>
                </a:lnTo>
                <a:lnTo>
                  <a:pt x="0" y="1545321"/>
                </a:lnTo>
                <a:lnTo>
                  <a:pt x="1669796" y="1545321"/>
                </a:lnTo>
                <a:lnTo>
                  <a:pt x="166979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9"/>
          <p:cNvGrpSpPr/>
          <p:nvPr/>
        </p:nvGrpSpPr>
        <p:grpSpPr>
          <a:xfrm>
            <a:off x="11363606" y="289863"/>
            <a:ext cx="4329937" cy="4329937"/>
            <a:chOff x="0" y="0"/>
            <a:chExt cx="812800" cy="812800"/>
          </a:xfrm>
        </p:grpSpPr>
        <p:sp>
          <p:nvSpPr>
            <p:cNvPr id="301" name="Google Shape;301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302" name="Google Shape;302;p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9"/>
          <p:cNvSpPr/>
          <p:nvPr/>
        </p:nvSpPr>
        <p:spPr>
          <a:xfrm>
            <a:off x="14480048" y="5378868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04" name="Google Shape;304;p9"/>
          <p:cNvSpPr/>
          <p:nvPr/>
        </p:nvSpPr>
        <p:spPr>
          <a:xfrm>
            <a:off x="8824893" y="5460625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305" name="Google Shape;305;p9"/>
          <p:cNvGrpSpPr/>
          <p:nvPr/>
        </p:nvGrpSpPr>
        <p:grpSpPr>
          <a:xfrm rot="-5400000">
            <a:off x="6140683" y="1491001"/>
            <a:ext cx="3216423" cy="235224"/>
            <a:chOff x="0" y="-19050"/>
            <a:chExt cx="2181367" cy="48332"/>
          </a:xfrm>
        </p:grpSpPr>
        <p:sp>
          <p:nvSpPr>
            <p:cNvPr id="306" name="Google Shape;306;p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7" name="Google Shape;307;p9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9"/>
          <p:cNvSpPr/>
          <p:nvPr/>
        </p:nvSpPr>
        <p:spPr>
          <a:xfrm>
            <a:off x="12722868" y="1002184"/>
            <a:ext cx="1820966" cy="1685221"/>
          </a:xfrm>
          <a:custGeom>
            <a:avLst/>
            <a:gdLst/>
            <a:ahLst/>
            <a:cxnLst/>
            <a:rect l="l" t="t" r="r" b="b"/>
            <a:pathLst>
              <a:path w="1656469" h="1532987" extrusionOk="0">
                <a:moveTo>
                  <a:pt x="0" y="0"/>
                </a:moveTo>
                <a:lnTo>
                  <a:pt x="1656468" y="0"/>
                </a:lnTo>
                <a:lnTo>
                  <a:pt x="1656468" y="1532986"/>
                </a:lnTo>
                <a:lnTo>
                  <a:pt x="0" y="1532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309" name="Google Shape;309;p9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310" name="Google Shape;310;p9"/>
          <p:cNvSpPr/>
          <p:nvPr/>
        </p:nvSpPr>
        <p:spPr>
          <a:xfrm>
            <a:off x="0" y="397"/>
            <a:ext cx="7675193" cy="11324979"/>
          </a:xfrm>
          <a:custGeom>
            <a:avLst/>
            <a:gdLst/>
            <a:ahLst/>
            <a:cxnLst/>
            <a:rect l="l" t="t" r="r" b="b"/>
            <a:pathLst>
              <a:path w="6981856" h="10301939" extrusionOk="0">
                <a:moveTo>
                  <a:pt x="0" y="0"/>
                </a:moveTo>
                <a:lnTo>
                  <a:pt x="6981856" y="0"/>
                </a:lnTo>
                <a:lnTo>
                  <a:pt x="6981856" y="10301939"/>
                </a:lnTo>
                <a:lnTo>
                  <a:pt x="0" y="1030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40708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311" name="Google Shape;311;p9"/>
          <p:cNvGrpSpPr/>
          <p:nvPr/>
        </p:nvGrpSpPr>
        <p:grpSpPr>
          <a:xfrm rot="-5400000">
            <a:off x="5118663" y="8426371"/>
            <a:ext cx="5260468" cy="524483"/>
            <a:chOff x="0" y="-19050"/>
            <a:chExt cx="2181367" cy="125653"/>
          </a:xfrm>
        </p:grpSpPr>
        <p:sp>
          <p:nvSpPr>
            <p:cNvPr id="312" name="Google Shape;312;p9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3" name="Google Shape;313;p9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9"/>
          <p:cNvSpPr txBox="1"/>
          <p:nvPr/>
        </p:nvSpPr>
        <p:spPr>
          <a:xfrm>
            <a:off x="11838570" y="2786732"/>
            <a:ext cx="3589560" cy="11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en-US" sz="2637" b="1" dirty="0">
                <a:solidFill>
                  <a:srgbClr val="040506"/>
                </a:solidFill>
              </a:rPr>
              <a:t>G</a:t>
            </a:r>
            <a:r>
              <a:rPr lang="tr-TR" sz="2637" b="1" dirty="0">
                <a:solidFill>
                  <a:srgbClr val="040506"/>
                </a:solidFill>
              </a:rPr>
              <a:t>ALVANİZ ENDÜSTRİSİ</a:t>
            </a:r>
            <a:endParaRPr sz="1539" dirty="0"/>
          </a:p>
        </p:txBody>
      </p:sp>
      <p:sp>
        <p:nvSpPr>
          <p:cNvPr id="315" name="Google Shape;315;p9"/>
          <p:cNvSpPr txBox="1"/>
          <p:nvPr/>
        </p:nvSpPr>
        <p:spPr>
          <a:xfrm>
            <a:off x="14961759" y="5315917"/>
            <a:ext cx="3497901" cy="14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98" b="1" dirty="0" err="1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Ele</a:t>
            </a:r>
            <a:r>
              <a:rPr lang="tr-TR" sz="3298" b="1" dirty="0" err="1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ktrokaplama</a:t>
            </a:r>
            <a:r>
              <a:rPr lang="tr-TR" sz="3298" b="1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/Galvaniz işlem</a:t>
            </a:r>
            <a:endParaRPr sz="1539" dirty="0"/>
          </a:p>
        </p:txBody>
      </p:sp>
      <p:sp>
        <p:nvSpPr>
          <p:cNvPr id="316" name="Google Shape;316;p9"/>
          <p:cNvSpPr txBox="1"/>
          <p:nvPr/>
        </p:nvSpPr>
        <p:spPr>
          <a:xfrm>
            <a:off x="9306604" y="5287662"/>
            <a:ext cx="3980250" cy="213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98" b="1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Galvani</a:t>
            </a:r>
            <a:r>
              <a:rPr lang="tr-TR" sz="3298" b="1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z tesis üreticileri</a:t>
            </a:r>
            <a:endParaRPr sz="1539" dirty="0"/>
          </a:p>
          <a:p>
            <a:pPr>
              <a:lnSpc>
                <a:spcPct val="140000"/>
              </a:lnSpc>
            </a:pPr>
            <a:endParaRPr sz="3298" b="1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17" name="Google Shape;317;p9"/>
          <p:cNvSpPr txBox="1"/>
          <p:nvPr/>
        </p:nvSpPr>
        <p:spPr>
          <a:xfrm>
            <a:off x="14644142" y="6977130"/>
            <a:ext cx="5459958" cy="284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12029" lvl="1" indent="-356015">
              <a:lnSpc>
                <a:spcPct val="140000"/>
              </a:lnSpc>
              <a:buClr>
                <a:srgbClr val="040506"/>
              </a:buClr>
              <a:buSzPts val="3000"/>
              <a:buFont typeface="Arial"/>
              <a:buChar char="•"/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</a:t>
            </a:r>
            <a:r>
              <a:rPr lang="tr-TR" sz="3298" dirty="0" err="1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ikel</a:t>
            </a:r>
            <a:endParaRPr sz="1539" dirty="0"/>
          </a:p>
          <a:p>
            <a:pPr marL="712029" lvl="1" indent="-356015">
              <a:lnSpc>
                <a:spcPct val="140000"/>
              </a:lnSpc>
              <a:buClr>
                <a:srgbClr val="040506"/>
              </a:buClr>
              <a:buSzPts val="3000"/>
              <a:buFont typeface="Arial"/>
              <a:buChar char="•"/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Çinko</a:t>
            </a:r>
            <a:endParaRPr sz="1539" dirty="0"/>
          </a:p>
          <a:p>
            <a:pPr marL="712029" lvl="1" indent="-356015">
              <a:lnSpc>
                <a:spcPct val="140000"/>
              </a:lnSpc>
              <a:buClr>
                <a:srgbClr val="040506"/>
              </a:buClr>
              <a:buSzPts val="3000"/>
              <a:buFont typeface="Arial"/>
              <a:buChar char="•"/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Bakır kaplama</a:t>
            </a:r>
            <a:endParaRPr sz="1539" dirty="0"/>
          </a:p>
          <a:p>
            <a:pPr>
              <a:lnSpc>
                <a:spcPct val="140000"/>
              </a:lnSpc>
            </a:pPr>
            <a:endParaRPr sz="3298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18" name="Google Shape;318;p9"/>
          <p:cNvSpPr txBox="1"/>
          <p:nvPr/>
        </p:nvSpPr>
        <p:spPr>
          <a:xfrm>
            <a:off x="8492968" y="6963002"/>
            <a:ext cx="5459958" cy="284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12029" lvl="1" indent="-356015">
              <a:lnSpc>
                <a:spcPct val="140000"/>
              </a:lnSpc>
              <a:buClr>
                <a:srgbClr val="040506"/>
              </a:buClr>
              <a:buSzPts val="3000"/>
              <a:buFont typeface="Arial"/>
              <a:buChar char="•"/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Banknot kalıplarının temizlenmesi</a:t>
            </a:r>
          </a:p>
          <a:p>
            <a:pPr marL="712029" lvl="1" indent="-356015">
              <a:lnSpc>
                <a:spcPct val="140000"/>
              </a:lnSpc>
              <a:buClr>
                <a:srgbClr val="040506"/>
              </a:buClr>
              <a:buSzPts val="3000"/>
              <a:buFont typeface="Arial"/>
              <a:buChar char="•"/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Baskı makineleri (temizlik)</a:t>
            </a:r>
            <a:endParaRPr sz="3298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19" name="Google Shape;319;p9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7</a:t>
            </a:r>
            <a:endParaRPr sz="1539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10"/>
          <p:cNvGrpSpPr/>
          <p:nvPr/>
        </p:nvGrpSpPr>
        <p:grpSpPr>
          <a:xfrm>
            <a:off x="7887083" y="5564912"/>
            <a:ext cx="4329937" cy="4329937"/>
            <a:chOff x="0" y="0"/>
            <a:chExt cx="812800" cy="812800"/>
          </a:xfrm>
        </p:grpSpPr>
        <p:sp>
          <p:nvSpPr>
            <p:cNvPr id="325" name="Google Shape;325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326" name="Google Shape;326;p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10"/>
          <p:cNvGrpSpPr/>
          <p:nvPr/>
        </p:nvGrpSpPr>
        <p:grpSpPr>
          <a:xfrm>
            <a:off x="13968246" y="4795567"/>
            <a:ext cx="6135974" cy="201751"/>
            <a:chOff x="0" y="-19050"/>
            <a:chExt cx="2181367" cy="48332"/>
          </a:xfrm>
        </p:grpSpPr>
        <p:sp>
          <p:nvSpPr>
            <p:cNvPr id="328" name="Google Shape;328;p10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9" name="Google Shape;329;p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10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331" name="Google Shape;331;p10"/>
          <p:cNvSpPr/>
          <p:nvPr/>
        </p:nvSpPr>
        <p:spPr>
          <a:xfrm>
            <a:off x="9242025" y="6189504"/>
            <a:ext cx="1620051" cy="1540377"/>
          </a:xfrm>
          <a:custGeom>
            <a:avLst/>
            <a:gdLst/>
            <a:ahLst/>
            <a:cxnLst/>
            <a:rect l="l" t="t" r="r" b="b"/>
            <a:pathLst>
              <a:path w="1473704" h="1401227" extrusionOk="0">
                <a:moveTo>
                  <a:pt x="0" y="0"/>
                </a:moveTo>
                <a:lnTo>
                  <a:pt x="1473704" y="0"/>
                </a:lnTo>
                <a:lnTo>
                  <a:pt x="1473704" y="1401227"/>
                </a:lnTo>
                <a:lnTo>
                  <a:pt x="0" y="1401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332" name="Google Shape;332;p10"/>
          <p:cNvSpPr/>
          <p:nvPr/>
        </p:nvSpPr>
        <p:spPr>
          <a:xfrm>
            <a:off x="0" y="2996"/>
            <a:ext cx="20104100" cy="4645389"/>
          </a:xfrm>
          <a:custGeom>
            <a:avLst/>
            <a:gdLst/>
            <a:ahLst/>
            <a:cxnLst/>
            <a:rect l="l" t="t" r="r" b="b"/>
            <a:pathLst>
              <a:path w="18288000" h="4225749" extrusionOk="0">
                <a:moveTo>
                  <a:pt x="0" y="0"/>
                </a:moveTo>
                <a:lnTo>
                  <a:pt x="18288000" y="0"/>
                </a:lnTo>
                <a:lnTo>
                  <a:pt x="18288000" y="4225749"/>
                </a:lnTo>
                <a:lnTo>
                  <a:pt x="0" y="4225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86772" b="-143827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333" name="Google Shape;333;p10"/>
          <p:cNvGrpSpPr/>
          <p:nvPr/>
        </p:nvGrpSpPr>
        <p:grpSpPr>
          <a:xfrm>
            <a:off x="1" y="4381569"/>
            <a:ext cx="7886985" cy="615745"/>
            <a:chOff x="0" y="-19050"/>
            <a:chExt cx="2181367" cy="147521"/>
          </a:xfrm>
        </p:grpSpPr>
        <p:sp>
          <p:nvSpPr>
            <p:cNvPr id="334" name="Google Shape;334;p10"/>
            <p:cNvSpPr/>
            <p:nvPr/>
          </p:nvSpPr>
          <p:spPr>
            <a:xfrm>
              <a:off x="0" y="0"/>
              <a:ext cx="2181366" cy="128471"/>
            </a:xfrm>
            <a:custGeom>
              <a:avLst/>
              <a:gdLst/>
              <a:ahLst/>
              <a:cxnLst/>
              <a:rect l="l" t="t" r="r" b="b"/>
              <a:pathLst>
                <a:path w="2181366" h="128471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28471"/>
                  </a:lnTo>
                  <a:lnTo>
                    <a:pt x="0" y="128471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5" name="Google Shape;335;p10"/>
            <p:cNvSpPr txBox="1"/>
            <p:nvPr/>
          </p:nvSpPr>
          <p:spPr>
            <a:xfrm>
              <a:off x="0" y="-19050"/>
              <a:ext cx="2181367" cy="147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10"/>
          <p:cNvSpPr txBox="1"/>
          <p:nvPr/>
        </p:nvSpPr>
        <p:spPr>
          <a:xfrm>
            <a:off x="8257270" y="7983296"/>
            <a:ext cx="3589560" cy="56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tr-TR" sz="2637" b="1" dirty="0">
                <a:solidFill>
                  <a:srgbClr val="040506"/>
                </a:solidFill>
              </a:rPr>
              <a:t>SU ARITMA</a:t>
            </a:r>
            <a:endParaRPr sz="1539" dirty="0"/>
          </a:p>
        </p:txBody>
      </p:sp>
      <p:sp>
        <p:nvSpPr>
          <p:cNvPr id="337" name="Google Shape;337;p10"/>
          <p:cNvSpPr/>
          <p:nvPr/>
        </p:nvSpPr>
        <p:spPr>
          <a:xfrm>
            <a:off x="1617751" y="6333855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38" name="Google Shape;338;p10"/>
          <p:cNvSpPr/>
          <p:nvPr/>
        </p:nvSpPr>
        <p:spPr>
          <a:xfrm>
            <a:off x="13032618" y="7258347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39" name="Google Shape;339;p10"/>
          <p:cNvSpPr txBox="1"/>
          <p:nvPr/>
        </p:nvSpPr>
        <p:spPr>
          <a:xfrm>
            <a:off x="2226611" y="5781411"/>
            <a:ext cx="3809167" cy="189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4397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Kimyasal Nötralizasyon </a:t>
            </a:r>
            <a:endParaRPr sz="1539" dirty="0"/>
          </a:p>
        </p:txBody>
      </p:sp>
      <p:sp>
        <p:nvSpPr>
          <p:cNvPr id="340" name="Google Shape;340;p10"/>
          <p:cNvSpPr txBox="1"/>
          <p:nvPr/>
        </p:nvSpPr>
        <p:spPr>
          <a:xfrm>
            <a:off x="13544039" y="6626650"/>
            <a:ext cx="6014447" cy="284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4397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Su arıtımında kimyasal işleme – demir klorür dahil</a:t>
            </a:r>
            <a:endParaRPr sz="4397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41" name="Google Shape;341;p10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8</a:t>
            </a:r>
            <a:endParaRPr sz="1539" dirty="0"/>
          </a:p>
        </p:txBody>
      </p:sp>
      <p:sp>
        <p:nvSpPr>
          <p:cNvPr id="342" name="Google Shape;342;p10"/>
          <p:cNvSpPr/>
          <p:nvPr/>
        </p:nvSpPr>
        <p:spPr>
          <a:xfrm>
            <a:off x="1531944" y="8830641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43" name="Google Shape;343;p10"/>
          <p:cNvSpPr txBox="1"/>
          <p:nvPr/>
        </p:nvSpPr>
        <p:spPr>
          <a:xfrm>
            <a:off x="2226610" y="8311922"/>
            <a:ext cx="5726454" cy="1894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0"/>
              </a:lnSpc>
            </a:pPr>
            <a:r>
              <a:rPr lang="tr-TR" sz="4396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Koku giderme tesisleri (koku giderme)</a:t>
            </a:r>
            <a:endParaRPr sz="4396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05735" y="10958755"/>
            <a:ext cx="193899" cy="18226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2"/>
          <p:cNvSpPr/>
          <p:nvPr/>
        </p:nvSpPr>
        <p:spPr>
          <a:xfrm>
            <a:off x="1476415" y="4073951"/>
            <a:ext cx="433070" cy="1346835"/>
          </a:xfrm>
          <a:custGeom>
            <a:avLst/>
            <a:gdLst/>
            <a:ahLst/>
            <a:cxnLst/>
            <a:rect l="l" t="t" r="r" b="b"/>
            <a:pathLst>
              <a:path w="433069" h="1346835" extrusionOk="0">
                <a:moveTo>
                  <a:pt x="432925" y="0"/>
                </a:moveTo>
                <a:lnTo>
                  <a:pt x="341885" y="16571"/>
                </a:lnTo>
                <a:lnTo>
                  <a:pt x="0" y="1346823"/>
                </a:lnTo>
                <a:lnTo>
                  <a:pt x="100303" y="1334698"/>
                </a:lnTo>
                <a:lnTo>
                  <a:pt x="432925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2"/>
          <p:cNvSpPr/>
          <p:nvPr/>
        </p:nvSpPr>
        <p:spPr>
          <a:xfrm>
            <a:off x="1434516" y="6939047"/>
            <a:ext cx="476250" cy="1875155"/>
          </a:xfrm>
          <a:custGeom>
            <a:avLst/>
            <a:gdLst/>
            <a:ahLst/>
            <a:cxnLst/>
            <a:rect l="l" t="t" r="r" b="b"/>
            <a:pathLst>
              <a:path w="476250" h="1875154" extrusionOk="0">
                <a:moveTo>
                  <a:pt x="475889" y="0"/>
                </a:moveTo>
                <a:lnTo>
                  <a:pt x="382844" y="34596"/>
                </a:lnTo>
                <a:lnTo>
                  <a:pt x="0" y="1875030"/>
                </a:lnTo>
                <a:lnTo>
                  <a:pt x="102354" y="1845171"/>
                </a:lnTo>
                <a:lnTo>
                  <a:pt x="475889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29" name="Google Shape;32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00131" y="3141265"/>
            <a:ext cx="5005083" cy="661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2"/>
          <p:cNvSpPr txBox="1"/>
          <p:nvPr/>
        </p:nvSpPr>
        <p:spPr>
          <a:xfrm>
            <a:off x="249325" y="566600"/>
            <a:ext cx="12650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300" b="1" dirty="0">
                <a:solidFill>
                  <a:schemeClr val="lt1"/>
                </a:solidFill>
              </a:rPr>
              <a:t>Kalite Yönetim Sistemi</a:t>
            </a:r>
            <a:r>
              <a:rPr lang="en-US" sz="4300" b="1" dirty="0">
                <a:solidFill>
                  <a:schemeClr val="lt1"/>
                </a:solidFill>
              </a:rPr>
              <a:t> </a:t>
            </a:r>
            <a:r>
              <a:rPr lang="tr-TR" sz="4300" b="1" dirty="0">
                <a:solidFill>
                  <a:schemeClr val="lt1"/>
                </a:solidFill>
              </a:rPr>
              <a:t>            </a:t>
            </a:r>
            <a:r>
              <a:rPr lang="en-US" sz="4300" b="1" dirty="0">
                <a:solidFill>
                  <a:schemeClr val="lt1"/>
                </a:solidFill>
              </a:rPr>
              <a:t>     </a:t>
            </a:r>
            <a:r>
              <a:rPr lang="en-US" sz="4300" b="1" dirty="0">
                <a:solidFill>
                  <a:srgbClr val="2AA9DD"/>
                </a:solidFill>
              </a:rPr>
              <a:t> ISO 9001</a:t>
            </a:r>
            <a:endParaRPr sz="100" dirty="0">
              <a:solidFill>
                <a:srgbClr val="2AA9DD"/>
              </a:solidFill>
            </a:endParaRPr>
          </a:p>
        </p:txBody>
      </p:sp>
      <p:sp>
        <p:nvSpPr>
          <p:cNvPr id="331" name="Google Shape;331;p12"/>
          <p:cNvSpPr txBox="1"/>
          <p:nvPr/>
        </p:nvSpPr>
        <p:spPr>
          <a:xfrm>
            <a:off x="2064475" y="3870763"/>
            <a:ext cx="9020400" cy="1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sz="3000" dirty="0" err="1"/>
              <a:t>GemmeCotti</a:t>
            </a:r>
            <a:r>
              <a:rPr lang="tr-TR" sz="3000" dirty="0"/>
              <a:t> için </a:t>
            </a:r>
            <a:r>
              <a:rPr lang="en-US" sz="3000" dirty="0"/>
              <a:t>“</a:t>
            </a:r>
            <a:r>
              <a:rPr lang="tr-TR" sz="3000" dirty="0"/>
              <a:t>Kalite</a:t>
            </a:r>
            <a:r>
              <a:rPr lang="en-US" sz="3000" dirty="0"/>
              <a:t>”</a:t>
            </a:r>
            <a:r>
              <a:rPr lang="tr-TR" sz="3000" dirty="0"/>
              <a:t> anahtar bir kelimedir, bu yüzden </a:t>
            </a:r>
            <a:r>
              <a:rPr lang="tr-TR" sz="3000" b="1" dirty="0"/>
              <a:t>2007’den beri ISO 9001 sertifikalı şirket olarak varız</a:t>
            </a:r>
            <a:endParaRPr sz="3000" b="1" dirty="0"/>
          </a:p>
        </p:txBody>
      </p:sp>
      <p:sp>
        <p:nvSpPr>
          <p:cNvPr id="332" name="Google Shape;332;p12"/>
          <p:cNvSpPr txBox="1"/>
          <p:nvPr/>
        </p:nvSpPr>
        <p:spPr>
          <a:xfrm>
            <a:off x="2064475" y="6936875"/>
            <a:ext cx="93507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dirty="0">
                <a:solidFill>
                  <a:schemeClr val="dk1"/>
                </a:solidFill>
              </a:rPr>
              <a:t>Kalite Yönetim Sistemimiz yeni </a:t>
            </a:r>
            <a:r>
              <a:rPr lang="tr-TR" sz="3000" b="1" dirty="0">
                <a:solidFill>
                  <a:schemeClr val="dk1"/>
                </a:solidFill>
              </a:rPr>
              <a:t>ISO 9001</a:t>
            </a:r>
            <a:r>
              <a:rPr lang="tr-TR" sz="3000" dirty="0">
                <a:solidFill>
                  <a:schemeClr val="dk1"/>
                </a:solidFill>
              </a:rPr>
              <a:t>: 2015’e güncellendi. Bu, sürekli iyileştirmeye olan bağlılığımızın ve yüksek kaliteli hizmet ve ürünler sunma arzumuzu açık bir şekilde kanıtlıyor.</a:t>
            </a:r>
            <a:endParaRPr sz="30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"/>
          <p:cNvSpPr/>
          <p:nvPr/>
        </p:nvSpPr>
        <p:spPr>
          <a:xfrm>
            <a:off x="0" y="397"/>
            <a:ext cx="8209504" cy="11308556"/>
          </a:xfrm>
          <a:custGeom>
            <a:avLst/>
            <a:gdLst/>
            <a:ahLst/>
            <a:cxnLst/>
            <a:rect l="l" t="t" r="r" b="b"/>
            <a:pathLst>
              <a:path w="7467900" h="10287000" extrusionOk="0">
                <a:moveTo>
                  <a:pt x="0" y="0"/>
                </a:moveTo>
                <a:lnTo>
                  <a:pt x="7467900" y="0"/>
                </a:lnTo>
                <a:lnTo>
                  <a:pt x="74679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300" r="-52005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349" name="Google Shape;349;p11"/>
          <p:cNvGrpSpPr/>
          <p:nvPr/>
        </p:nvGrpSpPr>
        <p:grpSpPr>
          <a:xfrm rot="-5400000">
            <a:off x="6757161" y="1467448"/>
            <a:ext cx="3216423" cy="235224"/>
            <a:chOff x="0" y="-19050"/>
            <a:chExt cx="2181367" cy="48332"/>
          </a:xfrm>
        </p:grpSpPr>
        <p:sp>
          <p:nvSpPr>
            <p:cNvPr id="350" name="Google Shape;350;p11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1" name="Google Shape;351;p11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11"/>
          <p:cNvGrpSpPr/>
          <p:nvPr/>
        </p:nvGrpSpPr>
        <p:grpSpPr>
          <a:xfrm rot="-5400000">
            <a:off x="5658720" y="8424906"/>
            <a:ext cx="5257590" cy="524456"/>
            <a:chOff x="0" y="-19050"/>
            <a:chExt cx="2181367" cy="125653"/>
          </a:xfrm>
        </p:grpSpPr>
        <p:sp>
          <p:nvSpPr>
            <p:cNvPr id="353" name="Google Shape;353;p11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4" name="Google Shape;354;p11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1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356" name="Google Shape;356;p11"/>
          <p:cNvGrpSpPr/>
          <p:nvPr/>
        </p:nvGrpSpPr>
        <p:grpSpPr>
          <a:xfrm>
            <a:off x="11833464" y="1028302"/>
            <a:ext cx="4329937" cy="4329937"/>
            <a:chOff x="0" y="0"/>
            <a:chExt cx="812800" cy="812800"/>
          </a:xfrm>
        </p:grpSpPr>
        <p:sp>
          <p:nvSpPr>
            <p:cNvPr id="357" name="Google Shape;35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358" name="Google Shape;358;p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11"/>
          <p:cNvSpPr/>
          <p:nvPr/>
        </p:nvSpPr>
        <p:spPr>
          <a:xfrm>
            <a:off x="12941293" y="1844793"/>
            <a:ext cx="2114277" cy="1348476"/>
          </a:xfrm>
          <a:custGeom>
            <a:avLst/>
            <a:gdLst/>
            <a:ahLst/>
            <a:cxnLst/>
            <a:rect l="l" t="t" r="r" b="b"/>
            <a:pathLst>
              <a:path w="1923284" h="1226662" extrusionOk="0">
                <a:moveTo>
                  <a:pt x="0" y="0"/>
                </a:moveTo>
                <a:lnTo>
                  <a:pt x="1923284" y="0"/>
                </a:lnTo>
                <a:lnTo>
                  <a:pt x="1923284" y="1226662"/>
                </a:lnTo>
                <a:lnTo>
                  <a:pt x="0" y="1226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360" name="Google Shape;360;p11"/>
          <p:cNvSpPr txBox="1"/>
          <p:nvPr/>
        </p:nvSpPr>
        <p:spPr>
          <a:xfrm>
            <a:off x="12203652" y="3446685"/>
            <a:ext cx="3589560" cy="11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tr-TR" sz="2637" b="1" dirty="0">
                <a:solidFill>
                  <a:srgbClr val="040506"/>
                </a:solidFill>
              </a:rPr>
              <a:t>AKVARYUM ve DENİZ PARKLARI</a:t>
            </a:r>
            <a:endParaRPr sz="2637" b="1" dirty="0">
              <a:solidFill>
                <a:srgbClr val="040506"/>
              </a:solidFill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9377630" y="6136778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62" name="Google Shape;362;p11"/>
          <p:cNvSpPr/>
          <p:nvPr/>
        </p:nvSpPr>
        <p:spPr>
          <a:xfrm>
            <a:off x="15128222" y="6058342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63" name="Google Shape;363;p11"/>
          <p:cNvSpPr txBox="1"/>
          <p:nvPr/>
        </p:nvSpPr>
        <p:spPr>
          <a:xfrm>
            <a:off x="10006036" y="6750090"/>
            <a:ext cx="4196491" cy="3316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Deniz suyu devridaimi için düşük gürültülü pompalar</a:t>
            </a:r>
            <a:endParaRPr sz="1539" dirty="0"/>
          </a:p>
        </p:txBody>
      </p:sp>
      <p:sp>
        <p:nvSpPr>
          <p:cNvPr id="364" name="Google Shape;364;p11"/>
          <p:cNvSpPr txBox="1"/>
          <p:nvPr/>
        </p:nvSpPr>
        <p:spPr>
          <a:xfrm>
            <a:off x="10006037" y="5974623"/>
            <a:ext cx="3061629" cy="80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738" b="1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</a:t>
            </a:r>
            <a:r>
              <a:rPr lang="tr-TR" sz="3738" b="1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KVARYUM</a:t>
            </a:r>
            <a:endParaRPr sz="1539" dirty="0"/>
          </a:p>
        </p:txBody>
      </p:sp>
      <p:sp>
        <p:nvSpPr>
          <p:cNvPr id="365" name="Google Shape;365;p11"/>
          <p:cNvSpPr txBox="1"/>
          <p:nvPr/>
        </p:nvSpPr>
        <p:spPr>
          <a:xfrm>
            <a:off x="15693542" y="5974623"/>
            <a:ext cx="3729617" cy="80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738" b="1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SU PARKLARI</a:t>
            </a:r>
            <a:endParaRPr sz="1539" dirty="0"/>
          </a:p>
        </p:txBody>
      </p:sp>
      <p:sp>
        <p:nvSpPr>
          <p:cNvPr id="366" name="Google Shape;366;p11"/>
          <p:cNvSpPr txBox="1"/>
          <p:nvPr/>
        </p:nvSpPr>
        <p:spPr>
          <a:xfrm>
            <a:off x="15658818" y="6722363"/>
            <a:ext cx="3940128" cy="248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Su parkları ve yüzme havuzları tesisleri</a:t>
            </a:r>
            <a:endParaRPr sz="1539" dirty="0"/>
          </a:p>
        </p:txBody>
      </p:sp>
      <p:sp>
        <p:nvSpPr>
          <p:cNvPr id="367" name="Google Shape;367;p11"/>
          <p:cNvSpPr txBox="1"/>
          <p:nvPr/>
        </p:nvSpPr>
        <p:spPr>
          <a:xfrm>
            <a:off x="9929196" y="10524769"/>
            <a:ext cx="235238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9</a:t>
            </a:r>
            <a:endParaRPr sz="1539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12"/>
          <p:cNvGrpSpPr/>
          <p:nvPr/>
        </p:nvGrpSpPr>
        <p:grpSpPr>
          <a:xfrm rot="-5400000">
            <a:off x="6751953" y="1497116"/>
            <a:ext cx="3191963" cy="200348"/>
            <a:chOff x="0" y="-19050"/>
            <a:chExt cx="2181367" cy="48332"/>
          </a:xfrm>
        </p:grpSpPr>
        <p:sp>
          <p:nvSpPr>
            <p:cNvPr id="373" name="Google Shape;373;p12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74" name="Google Shape;374;p12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12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376" name="Google Shape;376;p12"/>
          <p:cNvGrpSpPr/>
          <p:nvPr/>
        </p:nvGrpSpPr>
        <p:grpSpPr>
          <a:xfrm>
            <a:off x="11789823" y="3568335"/>
            <a:ext cx="4329937" cy="4329937"/>
            <a:chOff x="0" y="0"/>
            <a:chExt cx="812800" cy="812800"/>
          </a:xfrm>
        </p:grpSpPr>
        <p:sp>
          <p:nvSpPr>
            <p:cNvPr id="377" name="Google Shape;377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378" name="Google Shape;378;p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12"/>
          <p:cNvSpPr/>
          <p:nvPr/>
        </p:nvSpPr>
        <p:spPr>
          <a:xfrm>
            <a:off x="11634510" y="8812923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80" name="Google Shape;380;p12"/>
          <p:cNvSpPr/>
          <p:nvPr/>
        </p:nvSpPr>
        <p:spPr>
          <a:xfrm>
            <a:off x="15344282" y="2214966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81" name="Google Shape;381;p12"/>
          <p:cNvSpPr/>
          <p:nvPr/>
        </p:nvSpPr>
        <p:spPr>
          <a:xfrm>
            <a:off x="8885992" y="2187238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382" name="Google Shape;382;p12"/>
          <p:cNvSpPr/>
          <p:nvPr/>
        </p:nvSpPr>
        <p:spPr>
          <a:xfrm>
            <a:off x="-3006176" y="397"/>
            <a:ext cx="11194740" cy="11308556"/>
          </a:xfrm>
          <a:custGeom>
            <a:avLst/>
            <a:gdLst/>
            <a:ahLst/>
            <a:cxnLst/>
            <a:rect l="l" t="t" r="r" b="b"/>
            <a:pathLst>
              <a:path w="10183465" h="10287000" extrusionOk="0">
                <a:moveTo>
                  <a:pt x="0" y="0"/>
                </a:moveTo>
                <a:lnTo>
                  <a:pt x="10183464" y="0"/>
                </a:lnTo>
                <a:lnTo>
                  <a:pt x="101834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25" r="-32100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383" name="Google Shape;383;p12"/>
          <p:cNvGrpSpPr/>
          <p:nvPr/>
        </p:nvGrpSpPr>
        <p:grpSpPr>
          <a:xfrm rot="-5400000">
            <a:off x="6010581" y="8880345"/>
            <a:ext cx="4339638" cy="524423"/>
            <a:chOff x="0" y="-19049"/>
            <a:chExt cx="2181366" cy="125652"/>
          </a:xfrm>
        </p:grpSpPr>
        <p:sp>
          <p:nvSpPr>
            <p:cNvPr id="384" name="Google Shape;384;p12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85" name="Google Shape;385;p12"/>
            <p:cNvSpPr txBox="1"/>
            <p:nvPr/>
          </p:nvSpPr>
          <p:spPr>
            <a:xfrm>
              <a:off x="930536" y="-19049"/>
              <a:ext cx="1250700" cy="1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12"/>
          <p:cNvSpPr/>
          <p:nvPr/>
        </p:nvSpPr>
        <p:spPr>
          <a:xfrm>
            <a:off x="13090233" y="4371794"/>
            <a:ext cx="1729116" cy="1361510"/>
          </a:xfrm>
          <a:custGeom>
            <a:avLst/>
            <a:gdLst/>
            <a:ahLst/>
            <a:cxnLst/>
            <a:rect l="l" t="t" r="r" b="b"/>
            <a:pathLst>
              <a:path w="1572917" h="1238518" extrusionOk="0">
                <a:moveTo>
                  <a:pt x="0" y="0"/>
                </a:moveTo>
                <a:lnTo>
                  <a:pt x="1572917" y="0"/>
                </a:lnTo>
                <a:lnTo>
                  <a:pt x="1572917" y="1238518"/>
                </a:lnTo>
                <a:lnTo>
                  <a:pt x="0" y="1238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387" name="Google Shape;387;p12"/>
          <p:cNvSpPr txBox="1"/>
          <p:nvPr/>
        </p:nvSpPr>
        <p:spPr>
          <a:xfrm>
            <a:off x="12160010" y="6167636"/>
            <a:ext cx="3589560" cy="56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tr-TR" sz="2637" b="1" dirty="0">
                <a:solidFill>
                  <a:srgbClr val="040506"/>
                </a:solidFill>
              </a:rPr>
              <a:t>PETROL VE GAZ</a:t>
            </a:r>
            <a:endParaRPr sz="1539" dirty="0"/>
          </a:p>
        </p:txBody>
      </p:sp>
      <p:sp>
        <p:nvSpPr>
          <p:cNvPr id="388" name="Google Shape;388;p12"/>
          <p:cNvSpPr txBox="1"/>
          <p:nvPr/>
        </p:nvSpPr>
        <p:spPr>
          <a:xfrm>
            <a:off x="12238363" y="8526525"/>
            <a:ext cx="4216867" cy="165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Numune alma sistemleri</a:t>
            </a:r>
            <a:endParaRPr sz="1539" dirty="0"/>
          </a:p>
        </p:txBody>
      </p:sp>
      <p:sp>
        <p:nvSpPr>
          <p:cNvPr id="389" name="Google Shape;389;p12"/>
          <p:cNvSpPr txBox="1"/>
          <p:nvPr/>
        </p:nvSpPr>
        <p:spPr>
          <a:xfrm>
            <a:off x="15928756" y="2010695"/>
            <a:ext cx="3940128" cy="248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Kükürt döngüsü / yağ asidi sabunlaşması</a:t>
            </a:r>
            <a:endParaRPr sz="1539" dirty="0"/>
          </a:p>
        </p:txBody>
      </p:sp>
      <p:sp>
        <p:nvSpPr>
          <p:cNvPr id="390" name="Google Shape;390;p12"/>
          <p:cNvSpPr txBox="1"/>
          <p:nvPr/>
        </p:nvSpPr>
        <p:spPr>
          <a:xfrm>
            <a:off x="9476471" y="1913554"/>
            <a:ext cx="4694894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68"/>
              </a:lnSpc>
            </a:pPr>
            <a:r>
              <a:rPr lang="tr-TR" sz="3857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Metan / Gaz kokulandırma sistemleri</a:t>
            </a:r>
            <a:endParaRPr sz="3857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1" name="Google Shape;391;p12"/>
          <p:cNvSpPr txBox="1"/>
          <p:nvPr/>
        </p:nvSpPr>
        <p:spPr>
          <a:xfrm>
            <a:off x="9811577" y="10524769"/>
            <a:ext cx="470476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10</a:t>
            </a:r>
            <a:endParaRPr sz="1539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3"/>
          <p:cNvGrpSpPr/>
          <p:nvPr/>
        </p:nvGrpSpPr>
        <p:grpSpPr>
          <a:xfrm>
            <a:off x="11706188" y="1003870"/>
            <a:ext cx="4329977" cy="4329977"/>
            <a:chOff x="0" y="0"/>
            <a:chExt cx="812800" cy="812800"/>
          </a:xfrm>
        </p:grpSpPr>
        <p:sp>
          <p:nvSpPr>
            <p:cNvPr id="397" name="Google Shape;397;p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398" name="Google Shape;398;p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13"/>
          <p:cNvSpPr/>
          <p:nvPr/>
        </p:nvSpPr>
        <p:spPr>
          <a:xfrm>
            <a:off x="9055639" y="6585537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400" name="Google Shape;400;p13"/>
          <p:cNvSpPr/>
          <p:nvPr/>
        </p:nvSpPr>
        <p:spPr>
          <a:xfrm>
            <a:off x="15056547" y="6585537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401" name="Google Shape;401;p13"/>
          <p:cNvGrpSpPr/>
          <p:nvPr/>
        </p:nvGrpSpPr>
        <p:grpSpPr>
          <a:xfrm rot="-5400000">
            <a:off x="6140683" y="1484198"/>
            <a:ext cx="3216423" cy="201725"/>
            <a:chOff x="0" y="-19050"/>
            <a:chExt cx="2181367" cy="48332"/>
          </a:xfrm>
        </p:grpSpPr>
        <p:sp>
          <p:nvSpPr>
            <p:cNvPr id="402" name="Google Shape;402;p13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03" name="Google Shape;403;p13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13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05" name="Google Shape;405;p13"/>
          <p:cNvSpPr/>
          <p:nvPr/>
        </p:nvSpPr>
        <p:spPr>
          <a:xfrm>
            <a:off x="13063944" y="1733858"/>
            <a:ext cx="1394342" cy="1459411"/>
          </a:xfrm>
          <a:custGeom>
            <a:avLst/>
            <a:gdLst/>
            <a:ahLst/>
            <a:cxnLst/>
            <a:rect l="l" t="t" r="r" b="b"/>
            <a:pathLst>
              <a:path w="1268384" h="1327575" extrusionOk="0">
                <a:moveTo>
                  <a:pt x="0" y="0"/>
                </a:moveTo>
                <a:lnTo>
                  <a:pt x="1268384" y="0"/>
                </a:lnTo>
                <a:lnTo>
                  <a:pt x="1268384" y="1327576"/>
                </a:lnTo>
                <a:lnTo>
                  <a:pt x="0" y="1327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06" name="Google Shape;406;p13"/>
          <p:cNvSpPr/>
          <p:nvPr/>
        </p:nvSpPr>
        <p:spPr>
          <a:xfrm>
            <a:off x="-7838411" y="397"/>
            <a:ext cx="15503134" cy="11300524"/>
          </a:xfrm>
          <a:custGeom>
            <a:avLst/>
            <a:gdLst/>
            <a:ahLst/>
            <a:cxnLst/>
            <a:rect l="l" t="t" r="r" b="b"/>
            <a:pathLst>
              <a:path w="14102661" h="10279693" extrusionOk="0">
                <a:moveTo>
                  <a:pt x="0" y="0"/>
                </a:moveTo>
                <a:lnTo>
                  <a:pt x="14102661" y="0"/>
                </a:lnTo>
                <a:lnTo>
                  <a:pt x="14102661" y="10279693"/>
                </a:lnTo>
                <a:lnTo>
                  <a:pt x="0" y="10279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9268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407" name="Google Shape;407;p13"/>
          <p:cNvGrpSpPr/>
          <p:nvPr/>
        </p:nvGrpSpPr>
        <p:grpSpPr>
          <a:xfrm rot="-5400000">
            <a:off x="4575545" y="7959793"/>
            <a:ext cx="6175540" cy="524483"/>
            <a:chOff x="0" y="-19050"/>
            <a:chExt cx="2181367" cy="125653"/>
          </a:xfrm>
        </p:grpSpPr>
        <p:sp>
          <p:nvSpPr>
            <p:cNvPr id="408" name="Google Shape;408;p13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09" name="Google Shape;409;p13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13"/>
          <p:cNvSpPr txBox="1"/>
          <p:nvPr/>
        </p:nvSpPr>
        <p:spPr>
          <a:xfrm>
            <a:off x="11966388" y="3439590"/>
            <a:ext cx="3589453" cy="11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en-US" sz="2637" b="1" dirty="0">
                <a:solidFill>
                  <a:srgbClr val="040506"/>
                </a:solidFill>
              </a:rPr>
              <a:t>PCB </a:t>
            </a:r>
            <a:endParaRPr sz="1539" dirty="0"/>
          </a:p>
          <a:p>
            <a:pPr algn="ctr">
              <a:lnSpc>
                <a:spcPct val="139974"/>
              </a:lnSpc>
            </a:pPr>
            <a:r>
              <a:rPr lang="tr-TR" sz="2637" b="1" dirty="0">
                <a:solidFill>
                  <a:srgbClr val="040506"/>
                </a:solidFill>
              </a:rPr>
              <a:t>ENDÜSTRİSİ</a:t>
            </a:r>
            <a:endParaRPr sz="1539" dirty="0"/>
          </a:p>
        </p:txBody>
      </p:sp>
      <p:sp>
        <p:nvSpPr>
          <p:cNvPr id="411" name="Google Shape;411;p13"/>
          <p:cNvSpPr txBox="1"/>
          <p:nvPr/>
        </p:nvSpPr>
        <p:spPr>
          <a:xfrm>
            <a:off x="9500511" y="6483193"/>
            <a:ext cx="4052780" cy="355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Ev aletleri ve otomotiv sektöründeki numuneler için PCB üreticileri</a:t>
            </a:r>
            <a:endParaRPr sz="1539" dirty="0"/>
          </a:p>
        </p:txBody>
      </p:sp>
      <p:sp>
        <p:nvSpPr>
          <p:cNvPr id="412" name="Google Shape;412;p13"/>
          <p:cNvSpPr txBox="1"/>
          <p:nvPr/>
        </p:nvSpPr>
        <p:spPr>
          <a:xfrm>
            <a:off x="15564591" y="6483204"/>
            <a:ext cx="4052810" cy="213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Tank üreticileri ve özel tesis mühendisliği</a:t>
            </a:r>
            <a:endParaRPr sz="1539" dirty="0"/>
          </a:p>
        </p:txBody>
      </p:sp>
      <p:sp>
        <p:nvSpPr>
          <p:cNvPr id="413" name="Google Shape;413;p13"/>
          <p:cNvSpPr txBox="1"/>
          <p:nvPr/>
        </p:nvSpPr>
        <p:spPr>
          <a:xfrm>
            <a:off x="9811577" y="10524769"/>
            <a:ext cx="470476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11</a:t>
            </a:r>
            <a:endParaRPr sz="1539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14"/>
          <p:cNvGrpSpPr/>
          <p:nvPr/>
        </p:nvGrpSpPr>
        <p:grpSpPr>
          <a:xfrm>
            <a:off x="13889478" y="5553800"/>
            <a:ext cx="6214628" cy="201751"/>
            <a:chOff x="0" y="-19050"/>
            <a:chExt cx="2181367" cy="48332"/>
          </a:xfrm>
        </p:grpSpPr>
        <p:sp>
          <p:nvSpPr>
            <p:cNvPr id="419" name="Google Shape;419;p14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20" name="Google Shape;420;p14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14"/>
          <p:cNvGrpSpPr/>
          <p:nvPr/>
        </p:nvGrpSpPr>
        <p:grpSpPr>
          <a:xfrm>
            <a:off x="8360663" y="6069182"/>
            <a:ext cx="4329937" cy="4329937"/>
            <a:chOff x="0" y="0"/>
            <a:chExt cx="812800" cy="812800"/>
          </a:xfrm>
        </p:grpSpPr>
        <p:sp>
          <p:nvSpPr>
            <p:cNvPr id="422" name="Google Shape;422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423" name="Google Shape;423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14"/>
          <p:cNvSpPr/>
          <p:nvPr/>
        </p:nvSpPr>
        <p:spPr>
          <a:xfrm>
            <a:off x="0" y="-864711"/>
            <a:ext cx="20104100" cy="6497546"/>
          </a:xfrm>
          <a:custGeom>
            <a:avLst/>
            <a:gdLst/>
            <a:ahLst/>
            <a:cxnLst/>
            <a:rect l="l" t="t" r="r" b="b"/>
            <a:pathLst>
              <a:path w="18288000" h="5910591" extrusionOk="0">
                <a:moveTo>
                  <a:pt x="0" y="0"/>
                </a:moveTo>
                <a:lnTo>
                  <a:pt x="18288000" y="0"/>
                </a:lnTo>
                <a:lnTo>
                  <a:pt x="18288000" y="5910591"/>
                </a:lnTo>
                <a:lnTo>
                  <a:pt x="0" y="5910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82225" b="-23930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425" name="Google Shape;425;p14"/>
          <p:cNvGrpSpPr/>
          <p:nvPr/>
        </p:nvGrpSpPr>
        <p:grpSpPr>
          <a:xfrm>
            <a:off x="-1" y="5244030"/>
            <a:ext cx="8349318" cy="615745"/>
            <a:chOff x="0" y="-19050"/>
            <a:chExt cx="2181367" cy="147521"/>
          </a:xfrm>
        </p:grpSpPr>
        <p:sp>
          <p:nvSpPr>
            <p:cNvPr id="426" name="Google Shape;426;p14"/>
            <p:cNvSpPr/>
            <p:nvPr/>
          </p:nvSpPr>
          <p:spPr>
            <a:xfrm>
              <a:off x="0" y="0"/>
              <a:ext cx="2181366" cy="128471"/>
            </a:xfrm>
            <a:custGeom>
              <a:avLst/>
              <a:gdLst/>
              <a:ahLst/>
              <a:cxnLst/>
              <a:rect l="l" t="t" r="r" b="b"/>
              <a:pathLst>
                <a:path w="2181366" h="128471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28471"/>
                  </a:lnTo>
                  <a:lnTo>
                    <a:pt x="0" y="128471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27" name="Google Shape;427;p14"/>
            <p:cNvSpPr txBox="1"/>
            <p:nvPr/>
          </p:nvSpPr>
          <p:spPr>
            <a:xfrm>
              <a:off x="0" y="-19050"/>
              <a:ext cx="2181367" cy="147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8" name="Google Shape;428;p14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29" name="Google Shape;429;p14"/>
          <p:cNvSpPr/>
          <p:nvPr/>
        </p:nvSpPr>
        <p:spPr>
          <a:xfrm>
            <a:off x="14198407" y="7863525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430" name="Google Shape;430;p14"/>
          <p:cNvSpPr/>
          <p:nvPr/>
        </p:nvSpPr>
        <p:spPr>
          <a:xfrm>
            <a:off x="1628896" y="7137282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431" name="Google Shape;431;p14"/>
          <p:cNvSpPr/>
          <p:nvPr/>
        </p:nvSpPr>
        <p:spPr>
          <a:xfrm>
            <a:off x="9763364" y="6783442"/>
            <a:ext cx="1461709" cy="1264423"/>
          </a:xfrm>
          <a:custGeom>
            <a:avLst/>
            <a:gdLst/>
            <a:ahLst/>
            <a:cxnLst/>
            <a:rect l="l" t="t" r="r" b="b"/>
            <a:pathLst>
              <a:path w="1329666" h="1150202" extrusionOk="0">
                <a:moveTo>
                  <a:pt x="0" y="0"/>
                </a:moveTo>
                <a:lnTo>
                  <a:pt x="1329666" y="0"/>
                </a:lnTo>
                <a:lnTo>
                  <a:pt x="1329666" y="1150202"/>
                </a:lnTo>
                <a:lnTo>
                  <a:pt x="0" y="1150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32" name="Google Shape;432;p14"/>
          <p:cNvSpPr txBox="1"/>
          <p:nvPr/>
        </p:nvSpPr>
        <p:spPr>
          <a:xfrm>
            <a:off x="8804147" y="8393533"/>
            <a:ext cx="3589560" cy="56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tr-TR" sz="2637" b="1" dirty="0">
                <a:solidFill>
                  <a:srgbClr val="040506"/>
                </a:solidFill>
              </a:rPr>
              <a:t>GIDA ENDÜSTRİSİ</a:t>
            </a:r>
            <a:endParaRPr sz="1539" dirty="0"/>
          </a:p>
        </p:txBody>
      </p:sp>
      <p:sp>
        <p:nvSpPr>
          <p:cNvPr id="433" name="Google Shape;433;p14"/>
          <p:cNvSpPr txBox="1"/>
          <p:nvPr/>
        </p:nvSpPr>
        <p:spPr>
          <a:xfrm>
            <a:off x="14676752" y="7632649"/>
            <a:ext cx="3809167" cy="94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4397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Peynir tuzlama</a:t>
            </a:r>
            <a:endParaRPr sz="4397" dirty="0">
              <a:solidFill>
                <a:srgbClr val="040506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4" name="Google Shape;434;p14"/>
          <p:cNvSpPr txBox="1"/>
          <p:nvPr/>
        </p:nvSpPr>
        <p:spPr>
          <a:xfrm>
            <a:off x="2156557" y="7004140"/>
            <a:ext cx="5139591" cy="284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4397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Gıda endüstrisi için yerinde temizleme (C.I.P) sistemleri</a:t>
            </a:r>
            <a:endParaRPr lang="en-US" sz="1539" dirty="0"/>
          </a:p>
        </p:txBody>
      </p:sp>
      <p:sp>
        <p:nvSpPr>
          <p:cNvPr id="435" name="Google Shape;435;p14"/>
          <p:cNvSpPr txBox="1"/>
          <p:nvPr/>
        </p:nvSpPr>
        <p:spPr>
          <a:xfrm>
            <a:off x="9811577" y="10524769"/>
            <a:ext cx="470476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12</a:t>
            </a:r>
            <a:endParaRPr sz="1539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15"/>
          <p:cNvGrpSpPr/>
          <p:nvPr/>
        </p:nvGrpSpPr>
        <p:grpSpPr>
          <a:xfrm>
            <a:off x="12438710" y="1131253"/>
            <a:ext cx="4329937" cy="4329937"/>
            <a:chOff x="0" y="0"/>
            <a:chExt cx="812800" cy="812800"/>
          </a:xfrm>
        </p:grpSpPr>
        <p:sp>
          <p:nvSpPr>
            <p:cNvPr id="441" name="Google Shape;441;p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442" name="Google Shape;442;p1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" name="Google Shape;443;p15"/>
          <p:cNvSpPr/>
          <p:nvPr/>
        </p:nvSpPr>
        <p:spPr>
          <a:xfrm>
            <a:off x="11970930" y="6690580"/>
            <a:ext cx="328301" cy="324438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grpSp>
        <p:nvGrpSpPr>
          <p:cNvPr id="444" name="Google Shape;444;p15"/>
          <p:cNvGrpSpPr/>
          <p:nvPr/>
        </p:nvGrpSpPr>
        <p:grpSpPr>
          <a:xfrm rot="-5400000">
            <a:off x="7879260" y="1462799"/>
            <a:ext cx="3214504" cy="242562"/>
            <a:chOff x="0" y="-19050"/>
            <a:chExt cx="2181367" cy="48332"/>
          </a:xfrm>
        </p:grpSpPr>
        <p:sp>
          <p:nvSpPr>
            <p:cNvPr id="445" name="Google Shape;445;p15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46" name="Google Shape;446;p15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5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48" name="Google Shape;448;p15"/>
          <p:cNvSpPr/>
          <p:nvPr/>
        </p:nvSpPr>
        <p:spPr>
          <a:xfrm>
            <a:off x="-2114789" y="-23183"/>
            <a:ext cx="11392816" cy="11315618"/>
          </a:xfrm>
          <a:custGeom>
            <a:avLst/>
            <a:gdLst/>
            <a:ahLst/>
            <a:cxnLst/>
            <a:rect l="l" t="t" r="r" b="b"/>
            <a:pathLst>
              <a:path w="10363648" h="10611777" extrusionOk="0">
                <a:moveTo>
                  <a:pt x="0" y="0"/>
                </a:moveTo>
                <a:lnTo>
                  <a:pt x="10363648" y="0"/>
                </a:lnTo>
                <a:lnTo>
                  <a:pt x="10363648" y="10611777"/>
                </a:lnTo>
                <a:lnTo>
                  <a:pt x="0" y="106117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6802" r="-25407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449" name="Google Shape;449;p15"/>
          <p:cNvGrpSpPr/>
          <p:nvPr/>
        </p:nvGrpSpPr>
        <p:grpSpPr>
          <a:xfrm rot="-5400000">
            <a:off x="6718919" y="8420844"/>
            <a:ext cx="5253275" cy="524483"/>
            <a:chOff x="0" y="-19050"/>
            <a:chExt cx="2181367" cy="125653"/>
          </a:xfrm>
        </p:grpSpPr>
        <p:sp>
          <p:nvSpPr>
            <p:cNvPr id="450" name="Google Shape;450;p15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51" name="Google Shape;451;p15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15"/>
          <p:cNvSpPr/>
          <p:nvPr/>
        </p:nvSpPr>
        <p:spPr>
          <a:xfrm>
            <a:off x="13963084" y="2083907"/>
            <a:ext cx="1281189" cy="1517718"/>
          </a:xfrm>
          <a:custGeom>
            <a:avLst/>
            <a:gdLst/>
            <a:ahLst/>
            <a:cxnLst/>
            <a:rect l="l" t="t" r="r" b="b"/>
            <a:pathLst>
              <a:path w="1165453" h="1380615" extrusionOk="0">
                <a:moveTo>
                  <a:pt x="0" y="0"/>
                </a:moveTo>
                <a:lnTo>
                  <a:pt x="1165453" y="0"/>
                </a:lnTo>
                <a:lnTo>
                  <a:pt x="1165453" y="1380615"/>
                </a:lnTo>
                <a:lnTo>
                  <a:pt x="0" y="1380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6111" r="-1221" b="-940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53" name="Google Shape;453;p15"/>
          <p:cNvSpPr txBox="1"/>
          <p:nvPr/>
        </p:nvSpPr>
        <p:spPr>
          <a:xfrm>
            <a:off x="12808897" y="3776688"/>
            <a:ext cx="3589560" cy="56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tr-TR" sz="2637" b="1" dirty="0">
                <a:solidFill>
                  <a:srgbClr val="040506"/>
                </a:solidFill>
              </a:rPr>
              <a:t>DERİ</a:t>
            </a:r>
            <a:endParaRPr sz="1539" dirty="0"/>
          </a:p>
        </p:txBody>
      </p:sp>
      <p:sp>
        <p:nvSpPr>
          <p:cNvPr id="454" name="Google Shape;454;p15"/>
          <p:cNvSpPr txBox="1"/>
          <p:nvPr/>
        </p:nvSpPr>
        <p:spPr>
          <a:xfrm>
            <a:off x="12515465" y="6534030"/>
            <a:ext cx="5210479" cy="2770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4287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Deri endüstrisinde kimyasal arıtma ve yönetim</a:t>
            </a:r>
            <a:endParaRPr sz="1539" dirty="0"/>
          </a:p>
        </p:txBody>
      </p:sp>
      <p:sp>
        <p:nvSpPr>
          <p:cNvPr id="455" name="Google Shape;455;p15"/>
          <p:cNvSpPr txBox="1"/>
          <p:nvPr/>
        </p:nvSpPr>
        <p:spPr>
          <a:xfrm>
            <a:off x="9811577" y="10524769"/>
            <a:ext cx="470476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13</a:t>
            </a:r>
            <a:endParaRPr sz="1539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6"/>
          <p:cNvSpPr/>
          <p:nvPr/>
        </p:nvSpPr>
        <p:spPr>
          <a:xfrm>
            <a:off x="-306346" y="397"/>
            <a:ext cx="9514879" cy="11308556"/>
          </a:xfrm>
          <a:custGeom>
            <a:avLst/>
            <a:gdLst/>
            <a:ahLst/>
            <a:cxnLst/>
            <a:rect l="l" t="t" r="r" b="b"/>
            <a:pathLst>
              <a:path w="8655354" h="10287000" extrusionOk="0">
                <a:moveTo>
                  <a:pt x="0" y="0"/>
                </a:moveTo>
                <a:lnTo>
                  <a:pt x="8655354" y="0"/>
                </a:lnTo>
                <a:lnTo>
                  <a:pt x="86553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5955" r="-39614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461" name="Google Shape;461;p16"/>
          <p:cNvGrpSpPr/>
          <p:nvPr/>
        </p:nvGrpSpPr>
        <p:grpSpPr>
          <a:xfrm rot="-5400000">
            <a:off x="7733264" y="1484984"/>
            <a:ext cx="3193882" cy="201751"/>
            <a:chOff x="0" y="-19050"/>
            <a:chExt cx="2181367" cy="48332"/>
          </a:xfrm>
        </p:grpSpPr>
        <p:sp>
          <p:nvSpPr>
            <p:cNvPr id="462" name="Google Shape;462;p16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63" name="Google Shape;463;p16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16"/>
          <p:cNvGrpSpPr/>
          <p:nvPr/>
        </p:nvGrpSpPr>
        <p:grpSpPr>
          <a:xfrm rot="-5400000">
            <a:off x="6635148" y="8419544"/>
            <a:ext cx="5267902" cy="524483"/>
            <a:chOff x="0" y="-19050"/>
            <a:chExt cx="2181367" cy="125653"/>
          </a:xfrm>
        </p:grpSpPr>
        <p:sp>
          <p:nvSpPr>
            <p:cNvPr id="465" name="Google Shape;465;p1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 extrusionOk="0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66" name="Google Shape;466;p16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16"/>
          <p:cNvSpPr/>
          <p:nvPr/>
        </p:nvSpPr>
        <p:spPr>
          <a:xfrm>
            <a:off x="15693541" y="9894848"/>
            <a:ext cx="4410559" cy="1385492"/>
          </a:xfrm>
          <a:custGeom>
            <a:avLst/>
            <a:gdLst/>
            <a:ahLst/>
            <a:cxnLst/>
            <a:rect l="l" t="t" r="r" b="b"/>
            <a:pathLst>
              <a:path w="4012132" h="1260334" extrusionOk="0">
                <a:moveTo>
                  <a:pt x="0" y="0"/>
                </a:moveTo>
                <a:lnTo>
                  <a:pt x="4012132" y="0"/>
                </a:lnTo>
                <a:lnTo>
                  <a:pt x="4012132" y="1260333"/>
                </a:lnTo>
                <a:lnTo>
                  <a:pt x="0" y="126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grpSp>
        <p:nvGrpSpPr>
          <p:cNvPr id="468" name="Google Shape;468;p16"/>
          <p:cNvGrpSpPr/>
          <p:nvPr/>
        </p:nvGrpSpPr>
        <p:grpSpPr>
          <a:xfrm>
            <a:off x="12611921" y="1131253"/>
            <a:ext cx="4329937" cy="4329937"/>
            <a:chOff x="0" y="0"/>
            <a:chExt cx="812800" cy="812800"/>
          </a:xfrm>
        </p:grpSpPr>
        <p:sp>
          <p:nvSpPr>
            <p:cNvPr id="469" name="Google Shape;469;p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 cmpd="sng">
              <a:solidFill>
                <a:srgbClr val="3FA9F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0504" tIns="100504" rIns="100504" bIns="100504" anchor="ctr" anchorCtr="0">
              <a:noAutofit/>
            </a:bodyPr>
            <a:lstStyle/>
            <a:p>
              <a:endParaRPr sz="1539"/>
            </a:p>
          </p:txBody>
        </p:sp>
        <p:sp>
          <p:nvSpPr>
            <p:cNvPr id="470" name="Google Shape;470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1" name="Google Shape;471;p16"/>
          <p:cNvSpPr/>
          <p:nvPr/>
        </p:nvSpPr>
        <p:spPr>
          <a:xfrm>
            <a:off x="10716374" y="6935942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472" name="Google Shape;472;p16"/>
          <p:cNvSpPr/>
          <p:nvPr/>
        </p:nvSpPr>
        <p:spPr>
          <a:xfrm>
            <a:off x="15355797" y="7002305"/>
            <a:ext cx="328035" cy="324175"/>
          </a:xfrm>
          <a:custGeom>
            <a:avLst/>
            <a:gdLst/>
            <a:ahLst/>
            <a:cxnLst/>
            <a:rect l="l" t="t" r="r" b="b"/>
            <a:pathLst>
              <a:path w="237490" h="234696" extrusionOk="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FA9F4"/>
          </a:solidFill>
          <a:ln>
            <a:noFill/>
          </a:ln>
        </p:spPr>
        <p:txBody>
          <a:bodyPr spcFirstLastPara="1" wrap="square" lIns="100504" tIns="100504" rIns="100504" bIns="100504" anchor="ctr" anchorCtr="0">
            <a:noAutofit/>
          </a:bodyPr>
          <a:lstStyle/>
          <a:p>
            <a:endParaRPr sz="1539"/>
          </a:p>
        </p:txBody>
      </p:sp>
      <p:sp>
        <p:nvSpPr>
          <p:cNvPr id="473" name="Google Shape;473;p16"/>
          <p:cNvSpPr/>
          <p:nvPr/>
        </p:nvSpPr>
        <p:spPr>
          <a:xfrm>
            <a:off x="14022421" y="1679503"/>
            <a:ext cx="1508936" cy="1616718"/>
          </a:xfrm>
          <a:custGeom>
            <a:avLst/>
            <a:gdLst/>
            <a:ahLst/>
            <a:cxnLst/>
            <a:rect l="l" t="t" r="r" b="b"/>
            <a:pathLst>
              <a:path w="1372627" h="1470672" extrusionOk="0">
                <a:moveTo>
                  <a:pt x="0" y="0"/>
                </a:moveTo>
                <a:lnTo>
                  <a:pt x="1372627" y="0"/>
                </a:lnTo>
                <a:lnTo>
                  <a:pt x="1372627" y="1470672"/>
                </a:lnTo>
                <a:lnTo>
                  <a:pt x="0" y="1470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474" name="Google Shape;474;p16"/>
          <p:cNvSpPr txBox="1"/>
          <p:nvPr/>
        </p:nvSpPr>
        <p:spPr>
          <a:xfrm>
            <a:off x="12982108" y="3660698"/>
            <a:ext cx="3589560" cy="113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4"/>
              </a:lnSpc>
            </a:pPr>
            <a:r>
              <a:rPr lang="tr-TR" sz="2637" b="1" dirty="0">
                <a:solidFill>
                  <a:srgbClr val="040506"/>
                </a:solidFill>
              </a:rPr>
              <a:t>TEKSTİL ENDÜSTRİLERİ</a:t>
            </a:r>
            <a:endParaRPr sz="1539" dirty="0"/>
          </a:p>
        </p:txBody>
      </p:sp>
      <p:sp>
        <p:nvSpPr>
          <p:cNvPr id="475" name="Google Shape;475;p16"/>
          <p:cNvSpPr txBox="1"/>
          <p:nvPr/>
        </p:nvSpPr>
        <p:spPr>
          <a:xfrm>
            <a:off x="11203200" y="6623366"/>
            <a:ext cx="3395468" cy="414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Boya işleri, kumaş boyama (sodyum hidroksit ve asetik </a:t>
            </a:r>
            <a:r>
              <a:rPr lang="tr-TR" sz="3848" dirty="0" err="1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fiksaj</a:t>
            </a: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)</a:t>
            </a:r>
            <a:endParaRPr sz="1539" dirty="0"/>
          </a:p>
        </p:txBody>
      </p:sp>
      <p:sp>
        <p:nvSpPr>
          <p:cNvPr id="476" name="Google Shape;476;p16"/>
          <p:cNvSpPr txBox="1"/>
          <p:nvPr/>
        </p:nvSpPr>
        <p:spPr>
          <a:xfrm>
            <a:off x="15928756" y="6821608"/>
            <a:ext cx="3940128" cy="248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384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sym typeface="Roboto"/>
              </a:rPr>
              <a:t>Endüstriyel çamaşırhaneler (ağartma)</a:t>
            </a:r>
            <a:endParaRPr sz="1539" dirty="0"/>
          </a:p>
        </p:txBody>
      </p:sp>
      <p:sp>
        <p:nvSpPr>
          <p:cNvPr id="477" name="Google Shape;477;p16"/>
          <p:cNvSpPr txBox="1"/>
          <p:nvPr/>
        </p:nvSpPr>
        <p:spPr>
          <a:xfrm>
            <a:off x="9811577" y="10524769"/>
            <a:ext cx="470476" cy="71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98" dirty="0">
                <a:solidFill>
                  <a:srgbClr val="040506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14</a:t>
            </a:r>
            <a:endParaRPr sz="1539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8C4B32C-B88B-C93C-B331-0DBA5DADB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>
            <a:extLst>
              <a:ext uri="{FF2B5EF4-FFF2-40B4-BE49-F238E27FC236}">
                <a16:creationId xmlns:a16="http://schemas.microsoft.com/office/drawing/2014/main" id="{5CA9C686-FEFF-E34F-4AFF-046083D4568F}"/>
              </a:ext>
            </a:extLst>
          </p:cNvPr>
          <p:cNvGrpSpPr/>
          <p:nvPr/>
        </p:nvGrpSpPr>
        <p:grpSpPr>
          <a:xfrm>
            <a:off x="0" y="-79116"/>
            <a:ext cx="20104100" cy="6647030"/>
            <a:chOff x="0" y="-19050"/>
            <a:chExt cx="4816593" cy="1592513"/>
          </a:xfrm>
        </p:grpSpPr>
        <p:sp>
          <p:nvSpPr>
            <p:cNvPr id="85" name="Google Shape;85;p1">
              <a:extLst>
                <a:ext uri="{FF2B5EF4-FFF2-40B4-BE49-F238E27FC236}">
                  <a16:creationId xmlns:a16="http://schemas.microsoft.com/office/drawing/2014/main" id="{539F2F5D-1767-D2AA-2BEB-30A838E983CD}"/>
                </a:ext>
              </a:extLst>
            </p:cNvPr>
            <p:cNvSpPr/>
            <p:nvPr/>
          </p:nvSpPr>
          <p:spPr>
            <a:xfrm>
              <a:off x="0" y="0"/>
              <a:ext cx="4816592" cy="1573463"/>
            </a:xfrm>
            <a:custGeom>
              <a:avLst/>
              <a:gdLst/>
              <a:ahLst/>
              <a:cxnLst/>
              <a:rect l="l" t="t" r="r" b="b"/>
              <a:pathLst>
                <a:path w="4816592" h="1573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573463"/>
                  </a:lnTo>
                  <a:lnTo>
                    <a:pt x="0" y="1573463"/>
                  </a:lnTo>
                  <a:close/>
                </a:path>
              </a:pathLst>
            </a:custGeom>
            <a:solidFill>
              <a:srgbClr val="3FA9F4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6" name="Google Shape;86;p1">
              <a:extLst>
                <a:ext uri="{FF2B5EF4-FFF2-40B4-BE49-F238E27FC236}">
                  <a16:creationId xmlns:a16="http://schemas.microsoft.com/office/drawing/2014/main" id="{C35D75FC-F8EC-32C6-9336-0626EFA558DA}"/>
                </a:ext>
              </a:extLst>
            </p:cNvPr>
            <p:cNvSpPr txBox="1"/>
            <p:nvPr/>
          </p:nvSpPr>
          <p:spPr>
            <a:xfrm>
              <a:off x="0" y="-19050"/>
              <a:ext cx="4816593" cy="1592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45" tIns="55845" rIns="55845" bIns="55845" anchor="ctr" anchorCtr="0">
              <a:noAutofit/>
            </a:bodyPr>
            <a:lstStyle/>
            <a:p>
              <a:pPr algn="ctr">
                <a:lnSpc>
                  <a:spcPct val="158833"/>
                </a:lnSpc>
              </a:pPr>
              <a:endParaRPr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E8DFDE45-013B-3284-E0E5-18DC2E169308}"/>
              </a:ext>
            </a:extLst>
          </p:cNvPr>
          <p:cNvSpPr txBox="1"/>
          <p:nvPr/>
        </p:nvSpPr>
        <p:spPr>
          <a:xfrm>
            <a:off x="4740388" y="10503188"/>
            <a:ext cx="9870133" cy="68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3"/>
              </a:lnSpc>
            </a:pPr>
            <a:r>
              <a:rPr lang="en-US" sz="3176" b="1" dirty="0">
                <a:solidFill>
                  <a:srgbClr val="3FA9F4"/>
                </a:solidFill>
                <a:hlinkClick r:id="rId3"/>
              </a:rPr>
              <a:t>www.gemmecotti.com</a:t>
            </a:r>
            <a:r>
              <a:rPr lang="tr-TR" sz="3176" b="1" dirty="0">
                <a:solidFill>
                  <a:srgbClr val="3FA9F4"/>
                </a:solidFill>
              </a:rPr>
              <a:t>   </a:t>
            </a:r>
            <a:r>
              <a:rPr lang="tr-TR" sz="3176" b="1" dirty="0">
                <a:solidFill>
                  <a:srgbClr val="3FA9F4"/>
                </a:solidFill>
                <a:hlinkClick r:id="rId4"/>
              </a:rPr>
              <a:t>www.ekinendustriyel.com</a:t>
            </a:r>
            <a:r>
              <a:rPr lang="tr-TR" sz="3176" b="1" dirty="0">
                <a:solidFill>
                  <a:srgbClr val="3FA9F4"/>
                </a:solidFill>
              </a:rPr>
              <a:t>  </a:t>
            </a:r>
            <a:endParaRPr lang="en-US" sz="1539" dirty="0"/>
          </a:p>
        </p:txBody>
      </p:sp>
      <p:sp>
        <p:nvSpPr>
          <p:cNvPr id="88" name="Google Shape;88;p1">
            <a:extLst>
              <a:ext uri="{FF2B5EF4-FFF2-40B4-BE49-F238E27FC236}">
                <a16:creationId xmlns:a16="http://schemas.microsoft.com/office/drawing/2014/main" id="{B6DF3BD1-7E47-98FB-F507-6595E666F984}"/>
              </a:ext>
            </a:extLst>
          </p:cNvPr>
          <p:cNvSpPr/>
          <p:nvPr/>
        </p:nvSpPr>
        <p:spPr>
          <a:xfrm>
            <a:off x="-2644367" y="397"/>
            <a:ext cx="4184585" cy="2290109"/>
          </a:xfrm>
          <a:custGeom>
            <a:avLst/>
            <a:gdLst/>
            <a:ahLst/>
            <a:cxnLst/>
            <a:rect l="l" t="t" r="r" b="b"/>
            <a:pathLst>
              <a:path w="3806571" h="2083232" extrusionOk="0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A4EE6466-1448-401F-70BA-8B4627C8B40A}"/>
              </a:ext>
            </a:extLst>
          </p:cNvPr>
          <p:cNvSpPr/>
          <p:nvPr/>
        </p:nvSpPr>
        <p:spPr>
          <a:xfrm>
            <a:off x="5770008" y="7226577"/>
            <a:ext cx="8564085" cy="2690241"/>
          </a:xfrm>
          <a:custGeom>
            <a:avLst/>
            <a:gdLst/>
            <a:ahLst/>
            <a:cxnLst/>
            <a:rect l="l" t="t" r="r" b="b"/>
            <a:pathLst>
              <a:path w="7790450" h="2447219" extrusionOk="0">
                <a:moveTo>
                  <a:pt x="0" y="0"/>
                </a:moveTo>
                <a:lnTo>
                  <a:pt x="7790450" y="0"/>
                </a:lnTo>
                <a:lnTo>
                  <a:pt x="7790450" y="2447219"/>
                </a:lnTo>
                <a:lnTo>
                  <a:pt x="0" y="24472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3856" r="-3292"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0" name="Google Shape;90;p1">
            <a:extLst>
              <a:ext uri="{FF2B5EF4-FFF2-40B4-BE49-F238E27FC236}">
                <a16:creationId xmlns:a16="http://schemas.microsoft.com/office/drawing/2014/main" id="{228FFAB0-B3BC-2AA7-74B9-45F5ACA3F5FA}"/>
              </a:ext>
            </a:extLst>
          </p:cNvPr>
          <p:cNvSpPr/>
          <p:nvPr/>
        </p:nvSpPr>
        <p:spPr>
          <a:xfrm>
            <a:off x="18610321" y="9033043"/>
            <a:ext cx="4184585" cy="2290109"/>
          </a:xfrm>
          <a:custGeom>
            <a:avLst/>
            <a:gdLst/>
            <a:ahLst/>
            <a:cxnLst/>
            <a:rect l="l" t="t" r="r" b="b"/>
            <a:pathLst>
              <a:path w="3806571" h="2083232" extrusionOk="0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1" name="Google Shape;91;p1">
            <a:extLst>
              <a:ext uri="{FF2B5EF4-FFF2-40B4-BE49-F238E27FC236}">
                <a16:creationId xmlns:a16="http://schemas.microsoft.com/office/drawing/2014/main" id="{4CBAC795-4083-8C26-49C8-4BAE77DC5D56}"/>
              </a:ext>
            </a:extLst>
          </p:cNvPr>
          <p:cNvSpPr txBox="1"/>
          <p:nvPr/>
        </p:nvSpPr>
        <p:spPr>
          <a:xfrm>
            <a:off x="3695648" y="551867"/>
            <a:ext cx="13531526" cy="653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tr-TR" sz="10114" b="1" dirty="0">
                <a:solidFill>
                  <a:srgbClr val="FFFFFF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Zaman Ayırdığınız için </a:t>
            </a:r>
          </a:p>
          <a:p>
            <a:pPr algn="ctr">
              <a:lnSpc>
                <a:spcPct val="140000"/>
              </a:lnSpc>
            </a:pPr>
            <a:r>
              <a:rPr lang="tr-TR" sz="10114" b="1" dirty="0">
                <a:solidFill>
                  <a:srgbClr val="FFFFFF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Teşekkür ederiz.</a:t>
            </a:r>
            <a:endParaRPr lang="tr-TR" sz="1539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516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/>
          <p:nvPr/>
        </p:nvSpPr>
        <p:spPr>
          <a:xfrm>
            <a:off x="19596020" y="10957342"/>
            <a:ext cx="255904" cy="184150"/>
          </a:xfrm>
          <a:custGeom>
            <a:avLst/>
            <a:gdLst/>
            <a:ahLst/>
            <a:cxnLst/>
            <a:rect l="l" t="t" r="r" b="b"/>
            <a:pathLst>
              <a:path w="255905" h="184150" extrusionOk="0">
                <a:moveTo>
                  <a:pt x="67610" y="1413"/>
                </a:moveTo>
                <a:lnTo>
                  <a:pt x="49464" y="1413"/>
                </a:lnTo>
                <a:lnTo>
                  <a:pt x="46721" y="11055"/>
                </a:lnTo>
                <a:lnTo>
                  <a:pt x="43358" y="18762"/>
                </a:lnTo>
                <a:lnTo>
                  <a:pt x="0" y="36428"/>
                </a:lnTo>
                <a:lnTo>
                  <a:pt x="0" y="54071"/>
                </a:lnTo>
                <a:lnTo>
                  <a:pt x="43066" y="54071"/>
                </a:lnTo>
                <a:lnTo>
                  <a:pt x="43066" y="183680"/>
                </a:lnTo>
                <a:lnTo>
                  <a:pt x="67610" y="183680"/>
                </a:lnTo>
                <a:lnTo>
                  <a:pt x="67610" y="1413"/>
                </a:lnTo>
                <a:close/>
              </a:path>
              <a:path w="255905" h="184150" extrusionOk="0">
                <a:moveTo>
                  <a:pt x="243794" y="21098"/>
                </a:moveTo>
                <a:lnTo>
                  <a:pt x="194789" y="21098"/>
                </a:lnTo>
                <a:lnTo>
                  <a:pt x="202377" y="21689"/>
                </a:lnTo>
                <a:lnTo>
                  <a:pt x="209167" y="23462"/>
                </a:lnTo>
                <a:lnTo>
                  <a:pt x="229940" y="55862"/>
                </a:lnTo>
                <a:lnTo>
                  <a:pt x="229285" y="62509"/>
                </a:lnTo>
                <a:lnTo>
                  <a:pt x="203954" y="91890"/>
                </a:lnTo>
                <a:lnTo>
                  <a:pt x="171785" y="110698"/>
                </a:lnTo>
                <a:lnTo>
                  <a:pt x="160455" y="118052"/>
                </a:lnTo>
                <a:lnTo>
                  <a:pt x="134781" y="151658"/>
                </a:lnTo>
                <a:lnTo>
                  <a:pt x="128833" y="183680"/>
                </a:lnTo>
                <a:lnTo>
                  <a:pt x="254484" y="183680"/>
                </a:lnTo>
                <a:lnTo>
                  <a:pt x="254484" y="161953"/>
                </a:lnTo>
                <a:lnTo>
                  <a:pt x="154529" y="161953"/>
                </a:lnTo>
                <a:lnTo>
                  <a:pt x="156779" y="155328"/>
                </a:lnTo>
                <a:lnTo>
                  <a:pt x="207826" y="114404"/>
                </a:lnTo>
                <a:lnTo>
                  <a:pt x="218508" y="108189"/>
                </a:lnTo>
                <a:lnTo>
                  <a:pt x="251509" y="75224"/>
                </a:lnTo>
                <a:lnTo>
                  <a:pt x="255315" y="54178"/>
                </a:lnTo>
                <a:lnTo>
                  <a:pt x="254463" y="44660"/>
                </a:lnTo>
                <a:lnTo>
                  <a:pt x="251731" y="34962"/>
                </a:lnTo>
                <a:lnTo>
                  <a:pt x="247180" y="25742"/>
                </a:lnTo>
                <a:lnTo>
                  <a:pt x="243794" y="21098"/>
                </a:lnTo>
                <a:close/>
              </a:path>
              <a:path w="255905" h="184150" extrusionOk="0">
                <a:moveTo>
                  <a:pt x="194915" y="0"/>
                </a:moveTo>
                <a:lnTo>
                  <a:pt x="151037" y="14961"/>
                </a:lnTo>
                <a:lnTo>
                  <a:pt x="134008" y="54178"/>
                </a:lnTo>
                <a:lnTo>
                  <a:pt x="133315" y="65579"/>
                </a:lnTo>
                <a:lnTo>
                  <a:pt x="156696" y="65579"/>
                </a:lnTo>
                <a:lnTo>
                  <a:pt x="157226" y="57539"/>
                </a:lnTo>
                <a:lnTo>
                  <a:pt x="158298" y="50429"/>
                </a:lnTo>
                <a:lnTo>
                  <a:pt x="194789" y="21098"/>
                </a:lnTo>
                <a:lnTo>
                  <a:pt x="243794" y="21098"/>
                </a:lnTo>
                <a:lnTo>
                  <a:pt x="240809" y="17004"/>
                </a:lnTo>
                <a:lnTo>
                  <a:pt x="232522" y="9568"/>
                </a:lnTo>
                <a:lnTo>
                  <a:pt x="222111" y="4253"/>
                </a:lnTo>
                <a:lnTo>
                  <a:pt x="209575" y="1063"/>
                </a:lnTo>
                <a:lnTo>
                  <a:pt x="1949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3"/>
          <p:cNvSpPr/>
          <p:nvPr/>
        </p:nvSpPr>
        <p:spPr>
          <a:xfrm>
            <a:off x="11125143" y="3117525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3"/>
          <p:cNvSpPr/>
          <p:nvPr/>
        </p:nvSpPr>
        <p:spPr>
          <a:xfrm>
            <a:off x="11125143" y="6303888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3"/>
          <p:cNvSpPr/>
          <p:nvPr/>
        </p:nvSpPr>
        <p:spPr>
          <a:xfrm>
            <a:off x="11125143" y="4156900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3"/>
          <p:cNvSpPr/>
          <p:nvPr/>
        </p:nvSpPr>
        <p:spPr>
          <a:xfrm>
            <a:off x="11125143" y="7209625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3"/>
          <p:cNvSpPr/>
          <p:nvPr/>
        </p:nvSpPr>
        <p:spPr>
          <a:xfrm>
            <a:off x="11125143" y="5245775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3"/>
          <p:cNvSpPr/>
          <p:nvPr/>
        </p:nvSpPr>
        <p:spPr>
          <a:xfrm>
            <a:off x="11125143" y="8296527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3"/>
          <p:cNvSpPr/>
          <p:nvPr/>
        </p:nvSpPr>
        <p:spPr>
          <a:xfrm>
            <a:off x="11125143" y="9383425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45" name="Google Shape;3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364" y="2376890"/>
            <a:ext cx="9465680" cy="813587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3"/>
          <p:cNvSpPr txBox="1"/>
          <p:nvPr/>
        </p:nvSpPr>
        <p:spPr>
          <a:xfrm>
            <a:off x="11334700" y="3036275"/>
            <a:ext cx="82596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/>
              <a:t>Kaçak emisyonların </a:t>
            </a:r>
            <a:r>
              <a:rPr lang="tr-TR" sz="3000" dirty="0"/>
              <a:t>kimyasal sızıntısı yok</a:t>
            </a:r>
            <a:endParaRPr sz="3000" dirty="0"/>
          </a:p>
        </p:txBody>
      </p:sp>
      <p:sp>
        <p:nvSpPr>
          <p:cNvPr id="347" name="Google Shape;347;p13"/>
          <p:cNvSpPr txBox="1"/>
          <p:nvPr/>
        </p:nvSpPr>
        <p:spPr>
          <a:xfrm>
            <a:off x="11334700" y="4087650"/>
            <a:ext cx="448442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>
                <a:solidFill>
                  <a:schemeClr val="dk1"/>
                </a:solidFill>
              </a:rPr>
              <a:t>Mekanik salmastra yok</a:t>
            </a:r>
            <a:endParaRPr dirty="0"/>
          </a:p>
        </p:txBody>
      </p:sp>
      <p:sp>
        <p:nvSpPr>
          <p:cNvPr id="348" name="Google Shape;348;p13"/>
          <p:cNvSpPr txBox="1"/>
          <p:nvPr/>
        </p:nvSpPr>
        <p:spPr>
          <a:xfrm>
            <a:off x="11334700" y="5176525"/>
            <a:ext cx="746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>
                <a:solidFill>
                  <a:schemeClr val="dk1"/>
                </a:solidFill>
              </a:rPr>
              <a:t>Pompa/motor hizalamasına gerek yok</a:t>
            </a:r>
            <a:endParaRPr dirty="0"/>
          </a:p>
        </p:txBody>
      </p:sp>
      <p:sp>
        <p:nvSpPr>
          <p:cNvPr id="349" name="Google Shape;349;p13"/>
          <p:cNvSpPr txBox="1"/>
          <p:nvPr/>
        </p:nvSpPr>
        <p:spPr>
          <a:xfrm>
            <a:off x="11334700" y="6234638"/>
            <a:ext cx="6597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dirty="0">
                <a:solidFill>
                  <a:schemeClr val="dk1"/>
                </a:solidFill>
              </a:rPr>
              <a:t>Yüksek </a:t>
            </a:r>
            <a:r>
              <a:rPr lang="tr-TR" sz="3000" b="1" dirty="0">
                <a:solidFill>
                  <a:schemeClr val="dk1"/>
                </a:solidFill>
              </a:rPr>
              <a:t>güvenilirlik</a:t>
            </a:r>
            <a:r>
              <a:rPr lang="tr-TR" sz="3000" dirty="0">
                <a:solidFill>
                  <a:schemeClr val="dk1"/>
                </a:solidFill>
              </a:rPr>
              <a:t> ve </a:t>
            </a:r>
            <a:r>
              <a:rPr lang="tr-TR" sz="3000" b="1" dirty="0">
                <a:solidFill>
                  <a:schemeClr val="dk1"/>
                </a:solidFill>
              </a:rPr>
              <a:t>emniyet</a:t>
            </a:r>
            <a:endParaRPr sz="3000" b="1" dirty="0">
              <a:solidFill>
                <a:schemeClr val="dk1"/>
              </a:solidFill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11334700" y="7140375"/>
            <a:ext cx="76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>
                <a:solidFill>
                  <a:schemeClr val="dk1"/>
                </a:solidFill>
              </a:rPr>
              <a:t>Düşük bakım maliyetleri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351" name="Google Shape;351;p13"/>
          <p:cNvSpPr txBox="1"/>
          <p:nvPr/>
        </p:nvSpPr>
        <p:spPr>
          <a:xfrm>
            <a:off x="11334700" y="8227277"/>
            <a:ext cx="76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>
                <a:solidFill>
                  <a:schemeClr val="tx1"/>
                </a:solidFill>
              </a:rPr>
              <a:t>Temiz sıvılar </a:t>
            </a:r>
            <a:r>
              <a:rPr lang="tr-TR" sz="3000" dirty="0">
                <a:solidFill>
                  <a:schemeClr val="dk1"/>
                </a:solidFill>
              </a:rPr>
              <a:t>için mükemmel çözüm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352" name="Google Shape;352;p13"/>
          <p:cNvSpPr txBox="1"/>
          <p:nvPr/>
        </p:nvSpPr>
        <p:spPr>
          <a:xfrm>
            <a:off x="11334700" y="9314175"/>
            <a:ext cx="64044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000" b="1" dirty="0">
                <a:solidFill>
                  <a:schemeClr val="dk1"/>
                </a:solidFill>
              </a:rPr>
              <a:t>Yüksek </a:t>
            </a:r>
            <a:r>
              <a:rPr lang="tr-TR" sz="3000" b="1" dirty="0" err="1">
                <a:solidFill>
                  <a:schemeClr val="dk1"/>
                </a:solidFill>
              </a:rPr>
              <a:t>torklu</a:t>
            </a:r>
            <a:r>
              <a:rPr lang="tr-TR" sz="3000" b="1" dirty="0">
                <a:solidFill>
                  <a:schemeClr val="dk1"/>
                </a:solidFill>
              </a:rPr>
              <a:t> manyetik bağlantı</a:t>
            </a:r>
            <a:endParaRPr dirty="0"/>
          </a:p>
        </p:txBody>
      </p:sp>
      <p:sp>
        <p:nvSpPr>
          <p:cNvPr id="353" name="Google Shape;353;p13"/>
          <p:cNvSpPr txBox="1"/>
          <p:nvPr/>
        </p:nvSpPr>
        <p:spPr>
          <a:xfrm>
            <a:off x="226624" y="445475"/>
            <a:ext cx="9100255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>
                <a:solidFill>
                  <a:schemeClr val="lt1"/>
                </a:solidFill>
              </a:rPr>
              <a:t>Ma</a:t>
            </a:r>
            <a:r>
              <a:rPr lang="tr-TR" sz="5800" b="1" dirty="0" err="1">
                <a:solidFill>
                  <a:schemeClr val="lt1"/>
                </a:solidFill>
              </a:rPr>
              <a:t>nyetik</a:t>
            </a:r>
            <a:r>
              <a:rPr lang="tr-TR" sz="5800" b="1" dirty="0">
                <a:solidFill>
                  <a:schemeClr val="lt1"/>
                </a:solidFill>
              </a:rPr>
              <a:t> pompa tasarımı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19596020" y="10957729"/>
            <a:ext cx="255270" cy="188595"/>
          </a:xfrm>
          <a:custGeom>
            <a:avLst/>
            <a:gdLst/>
            <a:ahLst/>
            <a:cxnLst/>
            <a:rect l="l" t="t" r="r" b="b"/>
            <a:pathLst>
              <a:path w="255269" h="188595" extrusionOk="0">
                <a:moveTo>
                  <a:pt x="67610" y="1026"/>
                </a:moveTo>
                <a:lnTo>
                  <a:pt x="49464" y="1026"/>
                </a:lnTo>
                <a:lnTo>
                  <a:pt x="46721" y="10668"/>
                </a:lnTo>
                <a:lnTo>
                  <a:pt x="43358" y="18375"/>
                </a:lnTo>
                <a:lnTo>
                  <a:pt x="0" y="36040"/>
                </a:lnTo>
                <a:lnTo>
                  <a:pt x="0" y="53684"/>
                </a:lnTo>
                <a:lnTo>
                  <a:pt x="43066" y="53684"/>
                </a:lnTo>
                <a:lnTo>
                  <a:pt x="43066" y="183292"/>
                </a:lnTo>
                <a:lnTo>
                  <a:pt x="67610" y="183292"/>
                </a:lnTo>
                <a:lnTo>
                  <a:pt x="67610" y="1026"/>
                </a:lnTo>
                <a:close/>
              </a:path>
              <a:path w="255269" h="188595" extrusionOk="0">
                <a:moveTo>
                  <a:pt x="150948" y="127053"/>
                </a:moveTo>
                <a:lnTo>
                  <a:pt x="126917" y="127053"/>
                </a:lnTo>
                <a:lnTo>
                  <a:pt x="127828" y="139357"/>
                </a:lnTo>
                <a:lnTo>
                  <a:pt x="149953" y="178280"/>
                </a:lnTo>
                <a:lnTo>
                  <a:pt x="188653" y="188276"/>
                </a:lnTo>
                <a:lnTo>
                  <a:pt x="203600" y="187246"/>
                </a:lnTo>
                <a:lnTo>
                  <a:pt x="216742" y="184154"/>
                </a:lnTo>
                <a:lnTo>
                  <a:pt x="228077" y="179000"/>
                </a:lnTo>
                <a:lnTo>
                  <a:pt x="237605" y="171785"/>
                </a:lnTo>
                <a:lnTo>
                  <a:pt x="241421" y="167314"/>
                </a:lnTo>
                <a:lnTo>
                  <a:pt x="189931" y="167314"/>
                </a:lnTo>
                <a:lnTo>
                  <a:pt x="179140" y="166411"/>
                </a:lnTo>
                <a:lnTo>
                  <a:pt x="151940" y="135328"/>
                </a:lnTo>
                <a:lnTo>
                  <a:pt x="150948" y="127053"/>
                </a:lnTo>
                <a:close/>
              </a:path>
              <a:path w="255269" h="188595" extrusionOk="0">
                <a:moveTo>
                  <a:pt x="244192" y="98551"/>
                </a:moveTo>
                <a:lnTo>
                  <a:pt x="186350" y="98551"/>
                </a:lnTo>
                <a:lnTo>
                  <a:pt x="196076" y="99023"/>
                </a:lnTo>
                <a:lnTo>
                  <a:pt x="204665" y="100436"/>
                </a:lnTo>
                <a:lnTo>
                  <a:pt x="230066" y="132550"/>
                </a:lnTo>
                <a:lnTo>
                  <a:pt x="229379" y="139865"/>
                </a:lnTo>
                <a:lnTo>
                  <a:pt x="198561" y="166707"/>
                </a:lnTo>
                <a:lnTo>
                  <a:pt x="189931" y="167314"/>
                </a:lnTo>
                <a:lnTo>
                  <a:pt x="241421" y="167314"/>
                </a:lnTo>
                <a:lnTo>
                  <a:pt x="245156" y="162938"/>
                </a:lnTo>
                <a:lnTo>
                  <a:pt x="250548" y="152874"/>
                </a:lnTo>
                <a:lnTo>
                  <a:pt x="253783" y="141593"/>
                </a:lnTo>
                <a:lnTo>
                  <a:pt x="254861" y="129095"/>
                </a:lnTo>
                <a:lnTo>
                  <a:pt x="254350" y="121238"/>
                </a:lnTo>
                <a:lnTo>
                  <a:pt x="252818" y="114018"/>
                </a:lnTo>
                <a:lnTo>
                  <a:pt x="250262" y="107437"/>
                </a:lnTo>
                <a:lnTo>
                  <a:pt x="246683" y="101494"/>
                </a:lnTo>
                <a:lnTo>
                  <a:pt x="244192" y="98551"/>
                </a:lnTo>
                <a:close/>
              </a:path>
              <a:path w="255269" h="188595" extrusionOk="0">
                <a:moveTo>
                  <a:pt x="176895" y="78479"/>
                </a:moveTo>
                <a:lnTo>
                  <a:pt x="176895" y="98803"/>
                </a:lnTo>
                <a:lnTo>
                  <a:pt x="178518" y="98719"/>
                </a:lnTo>
                <a:lnTo>
                  <a:pt x="180088" y="98677"/>
                </a:lnTo>
                <a:lnTo>
                  <a:pt x="181627" y="98677"/>
                </a:lnTo>
                <a:lnTo>
                  <a:pt x="183240" y="98593"/>
                </a:lnTo>
                <a:lnTo>
                  <a:pt x="184821" y="98551"/>
                </a:lnTo>
                <a:lnTo>
                  <a:pt x="244192" y="98551"/>
                </a:lnTo>
                <a:lnTo>
                  <a:pt x="242256" y="96265"/>
                </a:lnTo>
                <a:lnTo>
                  <a:pt x="237032" y="91967"/>
                </a:lnTo>
                <a:lnTo>
                  <a:pt x="231010" y="88596"/>
                </a:lnTo>
                <a:lnTo>
                  <a:pt x="224192" y="86154"/>
                </a:lnTo>
                <a:lnTo>
                  <a:pt x="230150" y="83683"/>
                </a:lnTo>
                <a:lnTo>
                  <a:pt x="235008" y="80269"/>
                </a:lnTo>
                <a:lnTo>
                  <a:pt x="236002" y="79118"/>
                </a:lnTo>
                <a:lnTo>
                  <a:pt x="186266" y="79118"/>
                </a:lnTo>
                <a:lnTo>
                  <a:pt x="184517" y="79076"/>
                </a:lnTo>
                <a:lnTo>
                  <a:pt x="181282" y="78908"/>
                </a:lnTo>
                <a:lnTo>
                  <a:pt x="179282" y="78741"/>
                </a:lnTo>
                <a:lnTo>
                  <a:pt x="176895" y="78479"/>
                </a:lnTo>
                <a:close/>
              </a:path>
              <a:path w="255269" h="188595" extrusionOk="0">
                <a:moveTo>
                  <a:pt x="240093" y="20962"/>
                </a:moveTo>
                <a:lnTo>
                  <a:pt x="200203" y="20962"/>
                </a:lnTo>
                <a:lnTo>
                  <a:pt x="207742" y="23433"/>
                </a:lnTo>
                <a:lnTo>
                  <a:pt x="220694" y="33318"/>
                </a:lnTo>
                <a:lnTo>
                  <a:pt x="223930" y="40344"/>
                </a:lnTo>
                <a:lnTo>
                  <a:pt x="223820" y="50491"/>
                </a:lnTo>
                <a:lnTo>
                  <a:pt x="223019" y="57965"/>
                </a:lnTo>
                <a:lnTo>
                  <a:pt x="196747" y="79118"/>
                </a:lnTo>
                <a:lnTo>
                  <a:pt x="236002" y="79118"/>
                </a:lnTo>
                <a:lnTo>
                  <a:pt x="247835" y="48574"/>
                </a:lnTo>
                <a:lnTo>
                  <a:pt x="246877" y="37452"/>
                </a:lnTo>
                <a:lnTo>
                  <a:pt x="244001" y="27737"/>
                </a:lnTo>
                <a:lnTo>
                  <a:pt x="240093" y="20962"/>
                </a:lnTo>
                <a:close/>
              </a:path>
              <a:path w="255269" h="188595" extrusionOk="0">
                <a:moveTo>
                  <a:pt x="189167" y="0"/>
                </a:moveTo>
                <a:lnTo>
                  <a:pt x="148066" y="14383"/>
                </a:lnTo>
                <a:lnTo>
                  <a:pt x="132035" y="50491"/>
                </a:lnTo>
                <a:lnTo>
                  <a:pt x="131524" y="60333"/>
                </a:lnTo>
                <a:lnTo>
                  <a:pt x="154267" y="60333"/>
                </a:lnTo>
                <a:lnTo>
                  <a:pt x="154696" y="49935"/>
                </a:lnTo>
                <a:lnTo>
                  <a:pt x="156529" y="41925"/>
                </a:lnTo>
                <a:lnTo>
                  <a:pt x="191596" y="20962"/>
                </a:lnTo>
                <a:lnTo>
                  <a:pt x="240093" y="20962"/>
                </a:lnTo>
                <a:lnTo>
                  <a:pt x="239208" y="19428"/>
                </a:lnTo>
                <a:lnTo>
                  <a:pt x="232495" y="12523"/>
                </a:lnTo>
                <a:lnTo>
                  <a:pt x="224038" y="7045"/>
                </a:lnTo>
                <a:lnTo>
                  <a:pt x="213996" y="3132"/>
                </a:lnTo>
                <a:lnTo>
                  <a:pt x="202371" y="783"/>
                </a:lnTo>
                <a:lnTo>
                  <a:pt x="18916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59" name="Google Shape;3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1336" y="2925827"/>
            <a:ext cx="2691019" cy="199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8047" y="2774005"/>
            <a:ext cx="2596776" cy="23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4781" y="3009807"/>
            <a:ext cx="2460659" cy="179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63296" y="2758293"/>
            <a:ext cx="3141265" cy="233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9928" y="5678123"/>
            <a:ext cx="2889965" cy="23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5209" y="5678123"/>
            <a:ext cx="2722430" cy="221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12194" y="5746186"/>
            <a:ext cx="2869021" cy="216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02066" y="8806031"/>
            <a:ext cx="2869024" cy="23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34802" y="8708039"/>
            <a:ext cx="2963259" cy="2251241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4"/>
          <p:cNvSpPr/>
          <p:nvPr/>
        </p:nvSpPr>
        <p:spPr>
          <a:xfrm>
            <a:off x="10470" y="3235503"/>
            <a:ext cx="5309235" cy="733425"/>
          </a:xfrm>
          <a:custGeom>
            <a:avLst/>
            <a:gdLst/>
            <a:ahLst/>
            <a:cxnLst/>
            <a:rect l="l" t="t" r="r" b="b"/>
            <a:pathLst>
              <a:path w="5309235" h="733425" extrusionOk="0">
                <a:moveTo>
                  <a:pt x="5308738" y="0"/>
                </a:moveTo>
                <a:lnTo>
                  <a:pt x="0" y="0"/>
                </a:lnTo>
                <a:lnTo>
                  <a:pt x="0" y="732961"/>
                </a:lnTo>
                <a:lnTo>
                  <a:pt x="4612037" y="732961"/>
                </a:lnTo>
                <a:lnTo>
                  <a:pt x="5308738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4"/>
          <p:cNvSpPr/>
          <p:nvPr/>
        </p:nvSpPr>
        <p:spPr>
          <a:xfrm>
            <a:off x="10470" y="6261589"/>
            <a:ext cx="5309235" cy="733425"/>
          </a:xfrm>
          <a:custGeom>
            <a:avLst/>
            <a:gdLst/>
            <a:ahLst/>
            <a:cxnLst/>
            <a:rect l="l" t="t" r="r" b="b"/>
            <a:pathLst>
              <a:path w="5309235" h="733425" extrusionOk="0">
                <a:moveTo>
                  <a:pt x="5308738" y="0"/>
                </a:moveTo>
                <a:lnTo>
                  <a:pt x="0" y="0"/>
                </a:lnTo>
                <a:lnTo>
                  <a:pt x="0" y="732961"/>
                </a:lnTo>
                <a:lnTo>
                  <a:pt x="4612037" y="732961"/>
                </a:lnTo>
                <a:lnTo>
                  <a:pt x="5308738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4"/>
          <p:cNvSpPr/>
          <p:nvPr/>
        </p:nvSpPr>
        <p:spPr>
          <a:xfrm>
            <a:off x="0" y="9120140"/>
            <a:ext cx="5309235" cy="733425"/>
          </a:xfrm>
          <a:custGeom>
            <a:avLst/>
            <a:gdLst/>
            <a:ahLst/>
            <a:cxnLst/>
            <a:rect l="l" t="t" r="r" b="b"/>
            <a:pathLst>
              <a:path w="5309235" h="733425" extrusionOk="0">
                <a:moveTo>
                  <a:pt x="5308738" y="0"/>
                </a:moveTo>
                <a:lnTo>
                  <a:pt x="0" y="0"/>
                </a:lnTo>
                <a:lnTo>
                  <a:pt x="0" y="732961"/>
                </a:lnTo>
                <a:lnTo>
                  <a:pt x="4612037" y="732961"/>
                </a:lnTo>
                <a:lnTo>
                  <a:pt x="5308738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4"/>
          <p:cNvSpPr txBox="1"/>
          <p:nvPr/>
        </p:nvSpPr>
        <p:spPr>
          <a:xfrm>
            <a:off x="5863663" y="2206600"/>
            <a:ext cx="2722500" cy="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HTM PP/PVDF</a:t>
            </a:r>
            <a:endParaRPr sz="2800" b="1">
              <a:solidFill>
                <a:srgbClr val="2AA9DD"/>
              </a:solidFill>
            </a:endParaRPr>
          </a:p>
        </p:txBody>
      </p:sp>
      <p:sp>
        <p:nvSpPr>
          <p:cNvPr id="372" name="Google Shape;372;p14"/>
          <p:cNvSpPr txBox="1"/>
          <p:nvPr/>
        </p:nvSpPr>
        <p:spPr>
          <a:xfrm>
            <a:off x="9220938" y="2189800"/>
            <a:ext cx="269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rgbClr val="2AA9DD"/>
                </a:solidFill>
              </a:rPr>
              <a:t>HTM PP/PVDF</a:t>
            </a:r>
            <a:endParaRPr/>
          </a:p>
        </p:txBody>
      </p:sp>
      <p:sp>
        <p:nvSpPr>
          <p:cNvPr id="373" name="Google Shape;373;p14"/>
          <p:cNvSpPr txBox="1"/>
          <p:nvPr/>
        </p:nvSpPr>
        <p:spPr>
          <a:xfrm>
            <a:off x="12546688" y="21898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HCM PP/PVDF</a:t>
            </a:r>
            <a:endParaRPr/>
          </a:p>
        </p:txBody>
      </p:sp>
      <p:sp>
        <p:nvSpPr>
          <p:cNvPr id="374" name="Google Shape;374;p14"/>
          <p:cNvSpPr txBox="1"/>
          <p:nvPr/>
        </p:nvSpPr>
        <p:spPr>
          <a:xfrm>
            <a:off x="15894800" y="21778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HTM SS 316</a:t>
            </a:r>
            <a:endParaRPr/>
          </a:p>
        </p:txBody>
      </p:sp>
      <p:sp>
        <p:nvSpPr>
          <p:cNvPr id="375" name="Google Shape;375;p14"/>
          <p:cNvSpPr txBox="1"/>
          <p:nvPr/>
        </p:nvSpPr>
        <p:spPr>
          <a:xfrm>
            <a:off x="5724925" y="50870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HTT PP/PVDF</a:t>
            </a:r>
            <a:endParaRPr/>
          </a:p>
        </p:txBody>
      </p:sp>
      <p:sp>
        <p:nvSpPr>
          <p:cNvPr id="376" name="Google Shape;376;p14"/>
          <p:cNvSpPr txBox="1"/>
          <p:nvPr/>
        </p:nvSpPr>
        <p:spPr>
          <a:xfrm>
            <a:off x="8789102" y="5141113"/>
            <a:ext cx="355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HTT-SP PP/PVDF</a:t>
            </a:r>
            <a:endParaRPr/>
          </a:p>
        </p:txBody>
      </p:sp>
      <p:sp>
        <p:nvSpPr>
          <p:cNvPr id="377" name="Google Shape;377;p14"/>
          <p:cNvSpPr txBox="1"/>
          <p:nvPr/>
        </p:nvSpPr>
        <p:spPr>
          <a:xfrm>
            <a:off x="12269350" y="5141125"/>
            <a:ext cx="355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HTA AISI 316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8" name="Google Shape;378;p14"/>
          <p:cNvSpPr txBox="1"/>
          <p:nvPr/>
        </p:nvSpPr>
        <p:spPr>
          <a:xfrm>
            <a:off x="5311679" y="8177663"/>
            <a:ext cx="382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HPP/HPF 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9" name="Google Shape;379;p14"/>
          <p:cNvSpPr txBox="1"/>
          <p:nvPr/>
        </p:nvSpPr>
        <p:spPr>
          <a:xfrm>
            <a:off x="9099675" y="8092450"/>
            <a:ext cx="343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HTP AISI 316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0" name="Google Shape;380;p14"/>
          <p:cNvSpPr txBox="1"/>
          <p:nvPr/>
        </p:nvSpPr>
        <p:spPr>
          <a:xfrm>
            <a:off x="133675" y="472025"/>
            <a:ext cx="84525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chemeClr val="lt1"/>
                </a:solidFill>
              </a:rPr>
              <a:t>GemmeCotti</a:t>
            </a:r>
            <a:r>
              <a:rPr lang="en-US" sz="5800" b="1" dirty="0">
                <a:solidFill>
                  <a:schemeClr val="lt1"/>
                </a:solidFill>
              </a:rPr>
              <a:t> </a:t>
            </a:r>
            <a:r>
              <a:rPr lang="tr-TR" sz="5800" b="1" dirty="0">
                <a:solidFill>
                  <a:schemeClr val="lt1"/>
                </a:solidFill>
              </a:rPr>
              <a:t>pompaları</a:t>
            </a:r>
            <a:endParaRPr dirty="0"/>
          </a:p>
        </p:txBody>
      </p:sp>
      <p:sp>
        <p:nvSpPr>
          <p:cNvPr id="381" name="Google Shape;381;p14"/>
          <p:cNvSpPr txBox="1"/>
          <p:nvPr/>
        </p:nvSpPr>
        <p:spPr>
          <a:xfrm>
            <a:off x="9220950" y="702875"/>
            <a:ext cx="710109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900" b="1" u="sng" dirty="0">
                <a:solidFill>
                  <a:srgbClr val="2AA9DD"/>
                </a:solidFill>
              </a:rPr>
              <a:t>MAG SÜRÜCÜ POMPALARI</a:t>
            </a:r>
            <a:endParaRPr sz="3900" b="1" dirty="0">
              <a:solidFill>
                <a:srgbClr val="2AA9DD"/>
              </a:solidFill>
            </a:endParaRPr>
          </a:p>
        </p:txBody>
      </p:sp>
      <p:sp>
        <p:nvSpPr>
          <p:cNvPr id="382" name="Google Shape;382;p14"/>
          <p:cNvSpPr txBox="1"/>
          <p:nvPr/>
        </p:nvSpPr>
        <p:spPr>
          <a:xfrm>
            <a:off x="70951" y="3278683"/>
            <a:ext cx="4442400" cy="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sng" dirty="0">
                <a:solidFill>
                  <a:schemeClr val="lt1"/>
                </a:solidFill>
              </a:rPr>
              <a:t>SANTRİFÜJ POMPALAR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383" name="Google Shape;383;p14"/>
          <p:cNvSpPr txBox="1"/>
          <p:nvPr/>
        </p:nvSpPr>
        <p:spPr>
          <a:xfrm>
            <a:off x="104088" y="6346900"/>
            <a:ext cx="369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sng" dirty="0">
                <a:solidFill>
                  <a:schemeClr val="lt1"/>
                </a:solidFill>
              </a:rPr>
              <a:t>TÜRBİN POMPALAR</a:t>
            </a:r>
            <a:endParaRPr sz="2800" u="sng" dirty="0">
              <a:solidFill>
                <a:schemeClr val="lt1"/>
              </a:solidFill>
            </a:endParaRPr>
          </a:p>
        </p:txBody>
      </p:sp>
      <p:sp>
        <p:nvSpPr>
          <p:cNvPr id="384" name="Google Shape;384;p14"/>
          <p:cNvSpPr txBox="1"/>
          <p:nvPr/>
        </p:nvSpPr>
        <p:spPr>
          <a:xfrm>
            <a:off x="104087" y="9120150"/>
            <a:ext cx="520514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sng" dirty="0">
                <a:solidFill>
                  <a:schemeClr val="lt1"/>
                </a:solidFill>
              </a:rPr>
              <a:t>DÖNER KANATLI POMPALAR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85" name="Google Shape;385;p14"/>
          <p:cNvSpPr txBox="1"/>
          <p:nvPr/>
        </p:nvSpPr>
        <p:spPr>
          <a:xfrm>
            <a:off x="164688" y="4158338"/>
            <a:ext cx="44355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Q max= 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130 </a:t>
            </a:r>
            <a:r>
              <a:rPr lang="en-US" sz="2200" b="1">
                <a:solidFill>
                  <a:schemeClr val="dk1"/>
                </a:solidFill>
              </a:rPr>
              <a:t>m</a:t>
            </a:r>
            <a:r>
              <a:rPr lang="en-US" sz="1800" b="1" baseline="30000">
                <a:solidFill>
                  <a:schemeClr val="dk1"/>
                </a:solidFill>
              </a:rPr>
              <a:t>3</a:t>
            </a:r>
            <a:r>
              <a:rPr lang="en-US" sz="2200" b="1">
                <a:solidFill>
                  <a:schemeClr val="dk1"/>
                </a:solidFill>
              </a:rPr>
              <a:t>/h - 572 USGPM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H max= </a:t>
            </a:r>
            <a:r>
              <a:rPr lang="en-US" sz="2200" b="1">
                <a:solidFill>
                  <a:schemeClr val="dk1"/>
                </a:solidFill>
              </a:rPr>
              <a:t>48m</a:t>
            </a:r>
            <a:r>
              <a:rPr lang="en-US" sz="1800" b="1" baseline="30000">
                <a:solidFill>
                  <a:schemeClr val="dk1"/>
                </a:solidFill>
              </a:rPr>
              <a:t>3</a:t>
            </a:r>
            <a:r>
              <a:rPr lang="en-US" sz="2200" b="1">
                <a:solidFill>
                  <a:schemeClr val="dk1"/>
                </a:solidFill>
              </a:rPr>
              <a:t>/h - 148 ft</a:t>
            </a:r>
            <a:endParaRPr sz="2200" b="1">
              <a:solidFill>
                <a:schemeClr val="dk1"/>
              </a:solidFill>
            </a:endParaRPr>
          </a:p>
        </p:txBody>
      </p:sp>
      <p:sp>
        <p:nvSpPr>
          <p:cNvPr id="386" name="Google Shape;386;p14"/>
          <p:cNvSpPr txBox="1"/>
          <p:nvPr/>
        </p:nvSpPr>
        <p:spPr>
          <a:xfrm>
            <a:off x="164688" y="7269275"/>
            <a:ext cx="44355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Q max= 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9 </a:t>
            </a:r>
            <a:r>
              <a:rPr lang="en-US" sz="2200" b="1">
                <a:solidFill>
                  <a:schemeClr val="dk1"/>
                </a:solidFill>
              </a:rPr>
              <a:t>m</a:t>
            </a:r>
            <a:r>
              <a:rPr lang="en-US" sz="1800" b="1" baseline="30000">
                <a:solidFill>
                  <a:schemeClr val="dk1"/>
                </a:solidFill>
              </a:rPr>
              <a:t>3</a:t>
            </a:r>
            <a:r>
              <a:rPr lang="en-US" sz="2200" b="1">
                <a:solidFill>
                  <a:schemeClr val="dk1"/>
                </a:solidFill>
              </a:rPr>
              <a:t>/h - 42 USGPM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H max= </a:t>
            </a:r>
            <a:r>
              <a:rPr lang="en-US" sz="2200" b="1">
                <a:solidFill>
                  <a:schemeClr val="dk1"/>
                </a:solidFill>
              </a:rPr>
              <a:t>76 m</a:t>
            </a:r>
            <a:r>
              <a:rPr lang="en-US" sz="1800" b="1" baseline="30000">
                <a:solidFill>
                  <a:schemeClr val="dk1"/>
                </a:solidFill>
              </a:rPr>
              <a:t>3</a:t>
            </a:r>
            <a:r>
              <a:rPr lang="en-US" sz="2200" b="1">
                <a:solidFill>
                  <a:schemeClr val="dk1"/>
                </a:solidFill>
              </a:rPr>
              <a:t>/h - 235 ft</a:t>
            </a:r>
            <a:endParaRPr sz="2200" b="1">
              <a:solidFill>
                <a:schemeClr val="dk1"/>
              </a:solidFill>
            </a:endParaRPr>
          </a:p>
        </p:txBody>
      </p:sp>
      <p:sp>
        <p:nvSpPr>
          <p:cNvPr id="387" name="Google Shape;387;p14"/>
          <p:cNvSpPr txBox="1"/>
          <p:nvPr/>
        </p:nvSpPr>
        <p:spPr>
          <a:xfrm>
            <a:off x="164688" y="10049288"/>
            <a:ext cx="44355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Q max= 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2100 </a:t>
            </a:r>
            <a:r>
              <a:rPr lang="en-US" sz="2200" b="1">
                <a:solidFill>
                  <a:schemeClr val="dk1"/>
                </a:solidFill>
              </a:rPr>
              <a:t>l/h - 11.1 USGPM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H max= </a:t>
            </a:r>
            <a:r>
              <a:rPr lang="en-US" sz="2200" b="1">
                <a:solidFill>
                  <a:schemeClr val="dk1"/>
                </a:solidFill>
              </a:rPr>
              <a:t>13 bar - 188 ft</a:t>
            </a:r>
            <a:endParaRPr sz="2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5"/>
          <p:cNvSpPr/>
          <p:nvPr/>
        </p:nvSpPr>
        <p:spPr>
          <a:xfrm>
            <a:off x="19596020" y="10957477"/>
            <a:ext cx="257810" cy="184150"/>
          </a:xfrm>
          <a:custGeom>
            <a:avLst/>
            <a:gdLst/>
            <a:ahLst/>
            <a:cxnLst/>
            <a:rect l="l" t="t" r="r" b="b"/>
            <a:pathLst>
              <a:path w="257809" h="184150" extrusionOk="0">
                <a:moveTo>
                  <a:pt x="67610" y="1277"/>
                </a:moveTo>
                <a:lnTo>
                  <a:pt x="49464" y="1277"/>
                </a:lnTo>
                <a:lnTo>
                  <a:pt x="46721" y="10919"/>
                </a:lnTo>
                <a:lnTo>
                  <a:pt x="43358" y="18626"/>
                </a:lnTo>
                <a:lnTo>
                  <a:pt x="0" y="36292"/>
                </a:lnTo>
                <a:lnTo>
                  <a:pt x="0" y="53935"/>
                </a:lnTo>
                <a:lnTo>
                  <a:pt x="43066" y="53935"/>
                </a:lnTo>
                <a:lnTo>
                  <a:pt x="43066" y="183544"/>
                </a:lnTo>
                <a:lnTo>
                  <a:pt x="67610" y="183544"/>
                </a:lnTo>
                <a:lnTo>
                  <a:pt x="67610" y="1277"/>
                </a:lnTo>
                <a:close/>
              </a:path>
              <a:path w="257809" h="184150" extrusionOk="0">
                <a:moveTo>
                  <a:pt x="230579" y="138812"/>
                </a:moveTo>
                <a:lnTo>
                  <a:pt x="207574" y="138812"/>
                </a:lnTo>
                <a:lnTo>
                  <a:pt x="207574" y="183544"/>
                </a:lnTo>
                <a:lnTo>
                  <a:pt x="230579" y="183544"/>
                </a:lnTo>
                <a:lnTo>
                  <a:pt x="230579" y="138812"/>
                </a:lnTo>
                <a:close/>
              </a:path>
              <a:path w="257809" h="184150" extrusionOk="0">
                <a:moveTo>
                  <a:pt x="230579" y="0"/>
                </a:moveTo>
                <a:lnTo>
                  <a:pt x="211155" y="0"/>
                </a:lnTo>
                <a:lnTo>
                  <a:pt x="127305" y="116310"/>
                </a:lnTo>
                <a:lnTo>
                  <a:pt x="127305" y="138812"/>
                </a:lnTo>
                <a:lnTo>
                  <a:pt x="257552" y="138812"/>
                </a:lnTo>
                <a:lnTo>
                  <a:pt x="257552" y="118739"/>
                </a:lnTo>
                <a:lnTo>
                  <a:pt x="148519" y="118739"/>
                </a:lnTo>
                <a:lnTo>
                  <a:pt x="207187" y="35789"/>
                </a:lnTo>
                <a:lnTo>
                  <a:pt x="230579" y="35789"/>
                </a:lnTo>
                <a:lnTo>
                  <a:pt x="230579" y="0"/>
                </a:lnTo>
                <a:close/>
              </a:path>
              <a:path w="257809" h="184150" extrusionOk="0">
                <a:moveTo>
                  <a:pt x="230579" y="35789"/>
                </a:moveTo>
                <a:lnTo>
                  <a:pt x="207187" y="35789"/>
                </a:lnTo>
                <a:lnTo>
                  <a:pt x="207187" y="118739"/>
                </a:lnTo>
                <a:lnTo>
                  <a:pt x="230579" y="118739"/>
                </a:lnTo>
                <a:lnTo>
                  <a:pt x="230579" y="357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5"/>
          <p:cNvSpPr/>
          <p:nvPr/>
        </p:nvSpPr>
        <p:spPr>
          <a:xfrm>
            <a:off x="0" y="3518217"/>
            <a:ext cx="5298440" cy="1109980"/>
          </a:xfrm>
          <a:custGeom>
            <a:avLst/>
            <a:gdLst/>
            <a:ahLst/>
            <a:cxnLst/>
            <a:rect l="l" t="t" r="r" b="b"/>
            <a:pathLst>
              <a:path w="5298440" h="1109979" extrusionOk="0">
                <a:moveTo>
                  <a:pt x="5298267" y="0"/>
                </a:moveTo>
                <a:lnTo>
                  <a:pt x="0" y="0"/>
                </a:lnTo>
                <a:lnTo>
                  <a:pt x="0" y="1109913"/>
                </a:lnTo>
                <a:lnTo>
                  <a:pt x="4375500" y="1109913"/>
                </a:lnTo>
                <a:lnTo>
                  <a:pt x="5298267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5"/>
          <p:cNvSpPr/>
          <p:nvPr/>
        </p:nvSpPr>
        <p:spPr>
          <a:xfrm>
            <a:off x="0" y="7088789"/>
            <a:ext cx="5298440" cy="1109980"/>
          </a:xfrm>
          <a:custGeom>
            <a:avLst/>
            <a:gdLst/>
            <a:ahLst/>
            <a:cxnLst/>
            <a:rect l="l" t="t" r="r" b="b"/>
            <a:pathLst>
              <a:path w="5298440" h="1109979" extrusionOk="0">
                <a:moveTo>
                  <a:pt x="5298267" y="0"/>
                </a:moveTo>
                <a:lnTo>
                  <a:pt x="0" y="0"/>
                </a:lnTo>
                <a:lnTo>
                  <a:pt x="0" y="1109913"/>
                </a:lnTo>
                <a:lnTo>
                  <a:pt x="4375500" y="1109913"/>
                </a:lnTo>
                <a:lnTo>
                  <a:pt x="5298267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5"/>
          <p:cNvSpPr/>
          <p:nvPr/>
        </p:nvSpPr>
        <p:spPr>
          <a:xfrm>
            <a:off x="14795360" y="3141265"/>
            <a:ext cx="5309235" cy="775335"/>
          </a:xfrm>
          <a:custGeom>
            <a:avLst/>
            <a:gdLst/>
            <a:ahLst/>
            <a:cxnLst/>
            <a:rect l="l" t="t" r="r" b="b"/>
            <a:pathLst>
              <a:path w="5309234" h="775335" extrusionOk="0">
                <a:moveTo>
                  <a:pt x="0" y="0"/>
                </a:moveTo>
                <a:lnTo>
                  <a:pt x="5308738" y="0"/>
                </a:lnTo>
                <a:lnTo>
                  <a:pt x="5308738" y="774845"/>
                </a:lnTo>
                <a:lnTo>
                  <a:pt x="696701" y="774845"/>
                </a:lnTo>
                <a:lnTo>
                  <a:pt x="0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96" name="Google Shape;3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9569" y="2973731"/>
            <a:ext cx="3329741" cy="263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38740" y="6969978"/>
            <a:ext cx="1727695" cy="31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59240" y="5706632"/>
            <a:ext cx="1811463" cy="462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57751" y="4952728"/>
            <a:ext cx="1633458" cy="542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9587" y="6456269"/>
            <a:ext cx="3329725" cy="347440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5"/>
          <p:cNvSpPr txBox="1"/>
          <p:nvPr/>
        </p:nvSpPr>
        <p:spPr>
          <a:xfrm>
            <a:off x="5879300" y="2247113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HCO PP/PVDF</a:t>
            </a:r>
            <a:endParaRPr/>
          </a:p>
        </p:txBody>
      </p:sp>
      <p:sp>
        <p:nvSpPr>
          <p:cNvPr id="402" name="Google Shape;402;p15"/>
          <p:cNvSpPr txBox="1"/>
          <p:nvPr/>
        </p:nvSpPr>
        <p:spPr>
          <a:xfrm>
            <a:off x="90725" y="3549863"/>
            <a:ext cx="4359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sng" dirty="0">
                <a:solidFill>
                  <a:schemeClr val="lt1"/>
                </a:solidFill>
              </a:rPr>
              <a:t>MEKANİK SALMASTRALI POMPALAR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03" name="Google Shape;403;p15"/>
          <p:cNvSpPr txBox="1"/>
          <p:nvPr/>
        </p:nvSpPr>
        <p:spPr>
          <a:xfrm>
            <a:off x="242925" y="4798525"/>
            <a:ext cx="43590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max= </a:t>
            </a: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130 </a:t>
            </a:r>
            <a:r>
              <a:rPr lang="en-US" sz="2200" b="1">
                <a:solidFill>
                  <a:schemeClr val="dk1"/>
                </a:solidFill>
              </a:rPr>
              <a:t>m</a:t>
            </a:r>
            <a:r>
              <a:rPr lang="en-US" sz="1800" b="1" baseline="30000">
                <a:solidFill>
                  <a:schemeClr val="dk1"/>
                </a:solidFill>
              </a:rPr>
              <a:t>3</a:t>
            </a:r>
            <a:r>
              <a:rPr lang="en-US" sz="2200" b="1">
                <a:solidFill>
                  <a:schemeClr val="dk1"/>
                </a:solidFill>
              </a:rPr>
              <a:t>/h - 572 USGPM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H max= </a:t>
            </a:r>
            <a:r>
              <a:rPr lang="en-US" sz="2200" b="1">
                <a:solidFill>
                  <a:schemeClr val="dk1"/>
                </a:solidFill>
              </a:rPr>
              <a:t>48m</a:t>
            </a:r>
            <a:r>
              <a:rPr lang="en-US" sz="1800" b="1" baseline="30000">
                <a:solidFill>
                  <a:schemeClr val="dk1"/>
                </a:solidFill>
              </a:rPr>
              <a:t>3</a:t>
            </a:r>
            <a:r>
              <a:rPr lang="en-US" sz="2200" b="1">
                <a:solidFill>
                  <a:schemeClr val="dk1"/>
                </a:solidFill>
              </a:rPr>
              <a:t>/h - 227 ft</a:t>
            </a:r>
            <a:endParaRPr/>
          </a:p>
        </p:txBody>
      </p:sp>
      <p:sp>
        <p:nvSpPr>
          <p:cNvPr id="404" name="Google Shape;404;p15"/>
          <p:cNvSpPr txBox="1"/>
          <p:nvPr/>
        </p:nvSpPr>
        <p:spPr>
          <a:xfrm>
            <a:off x="5496788" y="9930838"/>
            <a:ext cx="3435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HAOD</a:t>
            </a:r>
            <a:endParaRPr sz="2800" b="1">
              <a:solidFill>
                <a:srgbClr val="2AA9D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PP/PVDF/AISI 316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5" name="Google Shape;405;p15"/>
          <p:cNvSpPr txBox="1"/>
          <p:nvPr/>
        </p:nvSpPr>
        <p:spPr>
          <a:xfrm>
            <a:off x="242925" y="8388475"/>
            <a:ext cx="46020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max= </a:t>
            </a: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310 l/min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H max= </a:t>
            </a:r>
            <a:r>
              <a:rPr lang="en-US" sz="2200" b="1">
                <a:solidFill>
                  <a:schemeClr val="dk1"/>
                </a:solidFill>
              </a:rPr>
              <a:t>80 mlc</a:t>
            </a:r>
            <a:endParaRPr/>
          </a:p>
        </p:txBody>
      </p:sp>
      <p:sp>
        <p:nvSpPr>
          <p:cNvPr id="406" name="Google Shape;406;p15"/>
          <p:cNvSpPr txBox="1"/>
          <p:nvPr/>
        </p:nvSpPr>
        <p:spPr>
          <a:xfrm>
            <a:off x="183225" y="7141338"/>
            <a:ext cx="4932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sng" dirty="0">
                <a:solidFill>
                  <a:schemeClr val="lt1"/>
                </a:solidFill>
              </a:rPr>
              <a:t>HAVA İLE ÇALIŞAN ÇİFT DİYAFRAMLI POMPALAR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07" name="Google Shape;407;p15"/>
          <p:cNvSpPr txBox="1"/>
          <p:nvPr/>
        </p:nvSpPr>
        <p:spPr>
          <a:xfrm>
            <a:off x="15649800" y="3221125"/>
            <a:ext cx="420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sng" dirty="0">
                <a:solidFill>
                  <a:schemeClr val="lt1"/>
                </a:solidFill>
              </a:rPr>
              <a:t>DİKEY POMPALAR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08" name="Google Shape;408;p15"/>
          <p:cNvSpPr txBox="1"/>
          <p:nvPr/>
        </p:nvSpPr>
        <p:spPr>
          <a:xfrm>
            <a:off x="15745600" y="3948588"/>
            <a:ext cx="43590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max= </a:t>
            </a:r>
            <a:r>
              <a:rPr lang="en-US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130 </a:t>
            </a:r>
            <a:r>
              <a:rPr lang="en-US" sz="2200" b="1" dirty="0">
                <a:solidFill>
                  <a:schemeClr val="dk1"/>
                </a:solidFill>
              </a:rPr>
              <a:t>m</a:t>
            </a:r>
            <a:r>
              <a:rPr lang="en-US" sz="1800" b="1" baseline="30000" dirty="0">
                <a:solidFill>
                  <a:schemeClr val="dk1"/>
                </a:solidFill>
              </a:rPr>
              <a:t>3</a:t>
            </a:r>
            <a:r>
              <a:rPr lang="en-US" sz="2200" b="1" dirty="0">
                <a:solidFill>
                  <a:schemeClr val="dk1"/>
                </a:solidFill>
              </a:rPr>
              <a:t>/h - 572 USGPM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</a:rPr>
              <a:t>H max= </a:t>
            </a:r>
            <a:r>
              <a:rPr lang="en-US" sz="2200" b="1" dirty="0">
                <a:solidFill>
                  <a:schemeClr val="dk1"/>
                </a:solidFill>
              </a:rPr>
              <a:t>48m</a:t>
            </a:r>
            <a:r>
              <a:rPr lang="en-US" sz="1800" b="1" baseline="30000" dirty="0">
                <a:solidFill>
                  <a:schemeClr val="dk1"/>
                </a:solidFill>
              </a:rPr>
              <a:t>3</a:t>
            </a:r>
            <a:r>
              <a:rPr lang="en-US" sz="2200" b="1" dirty="0">
                <a:solidFill>
                  <a:schemeClr val="dk1"/>
                </a:solidFill>
              </a:rPr>
              <a:t>/h - 227 ft</a:t>
            </a:r>
            <a:endParaRPr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dirty="0">
                <a:solidFill>
                  <a:schemeClr val="dk1"/>
                </a:solidFill>
              </a:rPr>
              <a:t>Sütun uzunluğu</a:t>
            </a:r>
            <a:r>
              <a:rPr lang="en-US" sz="2200" dirty="0">
                <a:solidFill>
                  <a:schemeClr val="dk1"/>
                </a:solidFill>
              </a:rPr>
              <a:t>= </a:t>
            </a:r>
            <a:r>
              <a:rPr lang="tr-TR" sz="2200" b="1">
                <a:solidFill>
                  <a:schemeClr val="dk1"/>
                </a:solidFill>
              </a:rPr>
              <a:t>metreye kadar</a:t>
            </a:r>
            <a:endParaRPr sz="2200" b="1" dirty="0">
              <a:solidFill>
                <a:schemeClr val="dk1"/>
              </a:solidFill>
            </a:endParaRPr>
          </a:p>
        </p:txBody>
      </p:sp>
      <p:sp>
        <p:nvSpPr>
          <p:cNvPr id="409" name="Google Shape;409;p15"/>
          <p:cNvSpPr txBox="1"/>
          <p:nvPr/>
        </p:nvSpPr>
        <p:spPr>
          <a:xfrm>
            <a:off x="11274475" y="103520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HVL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0" name="Google Shape;410;p15"/>
          <p:cNvSpPr txBox="1"/>
          <p:nvPr/>
        </p:nvSpPr>
        <p:spPr>
          <a:xfrm>
            <a:off x="14169050" y="103520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HV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1" name="Google Shape;411;p15"/>
          <p:cNvSpPr txBox="1"/>
          <p:nvPr/>
        </p:nvSpPr>
        <p:spPr>
          <a:xfrm>
            <a:off x="17010300" y="103520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HTM-V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2" name="Google Shape;412;p15"/>
          <p:cNvSpPr txBox="1"/>
          <p:nvPr/>
        </p:nvSpPr>
        <p:spPr>
          <a:xfrm>
            <a:off x="0" y="320575"/>
            <a:ext cx="8394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chemeClr val="lt1"/>
                </a:solidFill>
              </a:rPr>
              <a:t>GemmeCotti</a:t>
            </a:r>
            <a:r>
              <a:rPr lang="en-US" sz="5800" b="1" dirty="0">
                <a:solidFill>
                  <a:schemeClr val="lt1"/>
                </a:solidFill>
              </a:rPr>
              <a:t> p</a:t>
            </a:r>
            <a:r>
              <a:rPr lang="tr-TR" sz="5800" b="1" dirty="0" err="1">
                <a:solidFill>
                  <a:schemeClr val="lt1"/>
                </a:solidFill>
              </a:rPr>
              <a:t>ompalar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"/>
          <p:cNvSpPr/>
          <p:nvPr/>
        </p:nvSpPr>
        <p:spPr>
          <a:xfrm>
            <a:off x="19596020" y="10958755"/>
            <a:ext cx="255270" cy="187325"/>
          </a:xfrm>
          <a:custGeom>
            <a:avLst/>
            <a:gdLst/>
            <a:ahLst/>
            <a:cxnLst/>
            <a:rect l="l" t="t" r="r" b="b"/>
            <a:pathLst>
              <a:path w="255269" h="187325" extrusionOk="0">
                <a:moveTo>
                  <a:pt x="67610" y="0"/>
                </a:moveTo>
                <a:lnTo>
                  <a:pt x="49464" y="0"/>
                </a:lnTo>
                <a:lnTo>
                  <a:pt x="46721" y="9641"/>
                </a:lnTo>
                <a:lnTo>
                  <a:pt x="43358" y="17348"/>
                </a:lnTo>
                <a:lnTo>
                  <a:pt x="0" y="35014"/>
                </a:lnTo>
                <a:lnTo>
                  <a:pt x="0" y="52658"/>
                </a:lnTo>
                <a:lnTo>
                  <a:pt x="43066" y="52658"/>
                </a:lnTo>
                <a:lnTo>
                  <a:pt x="43066" y="182266"/>
                </a:lnTo>
                <a:lnTo>
                  <a:pt x="67610" y="182266"/>
                </a:lnTo>
                <a:lnTo>
                  <a:pt x="67610" y="0"/>
                </a:lnTo>
                <a:close/>
              </a:path>
              <a:path w="255269" h="187325" extrusionOk="0">
                <a:moveTo>
                  <a:pt x="152990" y="135608"/>
                </a:moveTo>
                <a:lnTo>
                  <a:pt x="129095" y="135608"/>
                </a:lnTo>
                <a:lnTo>
                  <a:pt x="131059" y="147812"/>
                </a:lnTo>
                <a:lnTo>
                  <a:pt x="157212" y="179822"/>
                </a:lnTo>
                <a:lnTo>
                  <a:pt x="187889" y="186863"/>
                </a:lnTo>
                <a:lnTo>
                  <a:pt x="204265" y="185626"/>
                </a:lnTo>
                <a:lnTo>
                  <a:pt x="218244" y="181913"/>
                </a:lnTo>
                <a:lnTo>
                  <a:pt x="229828" y="175722"/>
                </a:lnTo>
                <a:lnTo>
                  <a:pt x="239018" y="167052"/>
                </a:lnTo>
                <a:lnTo>
                  <a:pt x="239277" y="166675"/>
                </a:lnTo>
                <a:lnTo>
                  <a:pt x="183031" y="166675"/>
                </a:lnTo>
                <a:lnTo>
                  <a:pt x="176727" y="165398"/>
                </a:lnTo>
                <a:lnTo>
                  <a:pt x="171272" y="162843"/>
                </a:lnTo>
                <a:lnTo>
                  <a:pt x="164139" y="158309"/>
                </a:lnTo>
                <a:lnTo>
                  <a:pt x="158715" y="152261"/>
                </a:lnTo>
                <a:lnTo>
                  <a:pt x="154998" y="144695"/>
                </a:lnTo>
                <a:lnTo>
                  <a:pt x="152990" y="135608"/>
                </a:lnTo>
                <a:close/>
              </a:path>
              <a:path w="255269" h="187325" extrusionOk="0">
                <a:moveTo>
                  <a:pt x="241563" y="84615"/>
                </a:moveTo>
                <a:lnTo>
                  <a:pt x="190570" y="84615"/>
                </a:lnTo>
                <a:lnTo>
                  <a:pt x="198456" y="85269"/>
                </a:lnTo>
                <a:lnTo>
                  <a:pt x="205751" y="87232"/>
                </a:lnTo>
                <a:lnTo>
                  <a:pt x="230328" y="124750"/>
                </a:lnTo>
                <a:lnTo>
                  <a:pt x="229711" y="132499"/>
                </a:lnTo>
                <a:lnTo>
                  <a:pt x="199754" y="165860"/>
                </a:lnTo>
                <a:lnTo>
                  <a:pt x="190193" y="166675"/>
                </a:lnTo>
                <a:lnTo>
                  <a:pt x="239277" y="166675"/>
                </a:lnTo>
                <a:lnTo>
                  <a:pt x="246063" y="156765"/>
                </a:lnTo>
                <a:lnTo>
                  <a:pt x="251095" y="145708"/>
                </a:lnTo>
                <a:lnTo>
                  <a:pt x="254116" y="133885"/>
                </a:lnTo>
                <a:lnTo>
                  <a:pt x="255123" y="121294"/>
                </a:lnTo>
                <a:lnTo>
                  <a:pt x="254027" y="109375"/>
                </a:lnTo>
                <a:lnTo>
                  <a:pt x="250742" y="98544"/>
                </a:lnTo>
                <a:lnTo>
                  <a:pt x="245267" y="88800"/>
                </a:lnTo>
                <a:lnTo>
                  <a:pt x="241563" y="84615"/>
                </a:lnTo>
                <a:close/>
              </a:path>
              <a:path w="255269" h="187325" extrusionOk="0">
                <a:moveTo>
                  <a:pt x="244767" y="2303"/>
                </a:moveTo>
                <a:lnTo>
                  <a:pt x="149670" y="2303"/>
                </a:lnTo>
                <a:lnTo>
                  <a:pt x="135734" y="100845"/>
                </a:lnTo>
                <a:lnTo>
                  <a:pt x="155681" y="101996"/>
                </a:lnTo>
                <a:lnTo>
                  <a:pt x="159681" y="96541"/>
                </a:lnTo>
                <a:lnTo>
                  <a:pt x="164497" y="92279"/>
                </a:lnTo>
                <a:lnTo>
                  <a:pt x="175827" y="86143"/>
                </a:lnTo>
                <a:lnTo>
                  <a:pt x="182643" y="84615"/>
                </a:lnTo>
                <a:lnTo>
                  <a:pt x="241563" y="84615"/>
                </a:lnTo>
                <a:lnTo>
                  <a:pt x="237605" y="80144"/>
                </a:lnTo>
                <a:lnTo>
                  <a:pt x="231456" y="75411"/>
                </a:lnTo>
                <a:lnTo>
                  <a:pt x="159126" y="75411"/>
                </a:lnTo>
                <a:lnTo>
                  <a:pt x="166926" y="24543"/>
                </a:lnTo>
                <a:lnTo>
                  <a:pt x="244767" y="24543"/>
                </a:lnTo>
                <a:lnTo>
                  <a:pt x="244767" y="2303"/>
                </a:lnTo>
                <a:close/>
              </a:path>
              <a:path w="255269" h="187325" extrusionOk="0">
                <a:moveTo>
                  <a:pt x="194915" y="63903"/>
                </a:moveTo>
                <a:lnTo>
                  <a:pt x="185973" y="63903"/>
                </a:lnTo>
                <a:lnTo>
                  <a:pt x="178088" y="65317"/>
                </a:lnTo>
                <a:lnTo>
                  <a:pt x="171272" y="68123"/>
                </a:lnTo>
                <a:lnTo>
                  <a:pt x="167439" y="69746"/>
                </a:lnTo>
                <a:lnTo>
                  <a:pt x="163387" y="72175"/>
                </a:lnTo>
                <a:lnTo>
                  <a:pt x="159126" y="75411"/>
                </a:lnTo>
                <a:lnTo>
                  <a:pt x="231456" y="75411"/>
                </a:lnTo>
                <a:lnTo>
                  <a:pt x="228374" y="73039"/>
                </a:lnTo>
                <a:lnTo>
                  <a:pt x="218180" y="67963"/>
                </a:lnTo>
                <a:lnTo>
                  <a:pt x="207026" y="64918"/>
                </a:lnTo>
                <a:lnTo>
                  <a:pt x="194915" y="6390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18" name="Google Shape;41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6546" y="3921918"/>
            <a:ext cx="1088971" cy="94237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6"/>
          <p:cNvSpPr/>
          <p:nvPr/>
        </p:nvSpPr>
        <p:spPr>
          <a:xfrm>
            <a:off x="4791019" y="2875606"/>
            <a:ext cx="279400" cy="745489"/>
          </a:xfrm>
          <a:custGeom>
            <a:avLst/>
            <a:gdLst/>
            <a:ahLst/>
            <a:cxnLst/>
            <a:rect l="l" t="t" r="r" b="b"/>
            <a:pathLst>
              <a:path w="279400" h="745489" extrusionOk="0">
                <a:moveTo>
                  <a:pt x="279341" y="0"/>
                </a:moveTo>
                <a:lnTo>
                  <a:pt x="192485" y="89"/>
                </a:lnTo>
                <a:lnTo>
                  <a:pt x="0" y="741725"/>
                </a:lnTo>
                <a:lnTo>
                  <a:pt x="96341" y="745210"/>
                </a:lnTo>
                <a:lnTo>
                  <a:pt x="279341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20" name="Google Shape;4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913" y="5570511"/>
            <a:ext cx="5245913" cy="479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0201" y="5120263"/>
            <a:ext cx="5476273" cy="503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95422" y="5319209"/>
            <a:ext cx="6188293" cy="509932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6"/>
          <p:cNvSpPr txBox="1"/>
          <p:nvPr/>
        </p:nvSpPr>
        <p:spPr>
          <a:xfrm>
            <a:off x="226774" y="453575"/>
            <a:ext cx="8325275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chemeClr val="lt1"/>
                </a:solidFill>
              </a:rPr>
              <a:t>GemmeCotti</a:t>
            </a:r>
            <a:r>
              <a:rPr lang="en-US" sz="5800" b="1" dirty="0">
                <a:solidFill>
                  <a:schemeClr val="lt1"/>
                </a:solidFill>
              </a:rPr>
              <a:t> p</a:t>
            </a:r>
            <a:r>
              <a:rPr lang="tr-TR" sz="5800" b="1" dirty="0" err="1">
                <a:solidFill>
                  <a:schemeClr val="lt1"/>
                </a:solidFill>
              </a:rPr>
              <a:t>ompalar</a:t>
            </a:r>
            <a:endParaRPr dirty="0"/>
          </a:p>
        </p:txBody>
      </p:sp>
      <p:sp>
        <p:nvSpPr>
          <p:cNvPr id="424" name="Google Shape;424;p16"/>
          <p:cNvSpPr txBox="1"/>
          <p:nvPr/>
        </p:nvSpPr>
        <p:spPr>
          <a:xfrm>
            <a:off x="5107925" y="2511325"/>
            <a:ext cx="10018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7600" b="1" u="sng" dirty="0">
                <a:solidFill>
                  <a:srgbClr val="2AA9DD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ATEX P</a:t>
            </a:r>
            <a:r>
              <a:rPr lang="tr-TR" sz="7600" b="1" u="sng" dirty="0">
                <a:solidFill>
                  <a:srgbClr val="2AA9DD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OMPA</a:t>
            </a:r>
            <a:r>
              <a:rPr lang="en-US" sz="7600" b="1" u="sng" dirty="0">
                <a:solidFill>
                  <a:srgbClr val="2AA9DD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AISI 316</a:t>
            </a:r>
            <a:endParaRPr sz="7600" b="1" dirty="0">
              <a:solidFill>
                <a:srgbClr val="2AA9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6"/>
          <p:cNvSpPr txBox="1"/>
          <p:nvPr/>
        </p:nvSpPr>
        <p:spPr>
          <a:xfrm>
            <a:off x="8044088" y="3815800"/>
            <a:ext cx="36285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 b="1"/>
              <a:t>ZONE 1 ll 2G c Tx</a:t>
            </a:r>
            <a:endParaRPr sz="2700" b="1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 b="1"/>
              <a:t>ZONE 2 ll 3G c Tx</a:t>
            </a:r>
            <a:endParaRPr sz="2700" b="1"/>
          </a:p>
        </p:txBody>
      </p:sp>
      <p:sp>
        <p:nvSpPr>
          <p:cNvPr id="426" name="Google Shape;426;p16"/>
          <p:cNvSpPr txBox="1"/>
          <p:nvPr/>
        </p:nvSpPr>
        <p:spPr>
          <a:xfrm>
            <a:off x="2380325" y="101042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EM-C AISI 316</a:t>
            </a:r>
            <a:endParaRPr/>
          </a:p>
        </p:txBody>
      </p:sp>
      <p:sp>
        <p:nvSpPr>
          <p:cNvPr id="427" name="Google Shape;427;p16"/>
          <p:cNvSpPr txBox="1"/>
          <p:nvPr/>
        </p:nvSpPr>
        <p:spPr>
          <a:xfrm>
            <a:off x="8552050" y="101043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EM-T AISI 316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16"/>
          <p:cNvSpPr txBox="1"/>
          <p:nvPr/>
        </p:nvSpPr>
        <p:spPr>
          <a:xfrm>
            <a:off x="15126625" y="101043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EM-P AISI 316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>
            <a:off x="19596020" y="10957215"/>
            <a:ext cx="256540" cy="188595"/>
          </a:xfrm>
          <a:custGeom>
            <a:avLst/>
            <a:gdLst/>
            <a:ahLst/>
            <a:cxnLst/>
            <a:rect l="l" t="t" r="r" b="b"/>
            <a:pathLst>
              <a:path w="256540" h="188595" extrusionOk="0">
                <a:moveTo>
                  <a:pt x="67610" y="1539"/>
                </a:moveTo>
                <a:lnTo>
                  <a:pt x="49464" y="1539"/>
                </a:lnTo>
                <a:lnTo>
                  <a:pt x="46721" y="11181"/>
                </a:lnTo>
                <a:lnTo>
                  <a:pt x="43358" y="18888"/>
                </a:lnTo>
                <a:lnTo>
                  <a:pt x="0" y="36553"/>
                </a:lnTo>
                <a:lnTo>
                  <a:pt x="0" y="54197"/>
                </a:lnTo>
                <a:lnTo>
                  <a:pt x="43066" y="54197"/>
                </a:lnTo>
                <a:lnTo>
                  <a:pt x="43066" y="183805"/>
                </a:lnTo>
                <a:lnTo>
                  <a:pt x="67610" y="183805"/>
                </a:lnTo>
                <a:lnTo>
                  <a:pt x="67610" y="1539"/>
                </a:lnTo>
                <a:close/>
              </a:path>
              <a:path w="256540" h="188595" extrusionOk="0">
                <a:moveTo>
                  <a:pt x="197219" y="0"/>
                </a:moveTo>
                <a:lnTo>
                  <a:pt x="148448" y="25598"/>
                </a:lnTo>
                <a:lnTo>
                  <a:pt x="132573" y="71870"/>
                </a:lnTo>
                <a:lnTo>
                  <a:pt x="130498" y="103410"/>
                </a:lnTo>
                <a:lnTo>
                  <a:pt x="131664" y="124820"/>
                </a:lnTo>
                <a:lnTo>
                  <a:pt x="149157" y="169104"/>
                </a:lnTo>
                <a:lnTo>
                  <a:pt x="193512" y="188538"/>
                </a:lnTo>
                <a:lnTo>
                  <a:pt x="207720" y="187323"/>
                </a:lnTo>
                <a:lnTo>
                  <a:pt x="220095" y="183743"/>
                </a:lnTo>
                <a:lnTo>
                  <a:pt x="230801" y="177751"/>
                </a:lnTo>
                <a:lnTo>
                  <a:pt x="239783" y="169366"/>
                </a:lnTo>
                <a:lnTo>
                  <a:pt x="240689" y="168089"/>
                </a:lnTo>
                <a:lnTo>
                  <a:pt x="195554" y="168089"/>
                </a:lnTo>
                <a:lnTo>
                  <a:pt x="187033" y="167353"/>
                </a:lnTo>
                <a:lnTo>
                  <a:pt x="157841" y="135403"/>
                </a:lnTo>
                <a:lnTo>
                  <a:pt x="157209" y="127053"/>
                </a:lnTo>
                <a:lnTo>
                  <a:pt x="157904" y="117773"/>
                </a:lnTo>
                <a:lnTo>
                  <a:pt x="183833" y="89096"/>
                </a:lnTo>
                <a:lnTo>
                  <a:pt x="154267" y="89096"/>
                </a:lnTo>
                <a:lnTo>
                  <a:pt x="161871" y="47942"/>
                </a:lnTo>
                <a:lnTo>
                  <a:pt x="197606" y="20198"/>
                </a:lnTo>
                <a:lnTo>
                  <a:pt x="242715" y="20198"/>
                </a:lnTo>
                <a:lnTo>
                  <a:pt x="239908" y="15978"/>
                </a:lnTo>
                <a:lnTo>
                  <a:pt x="232735" y="8989"/>
                </a:lnTo>
                <a:lnTo>
                  <a:pt x="223228" y="3995"/>
                </a:lnTo>
                <a:lnTo>
                  <a:pt x="211390" y="999"/>
                </a:lnTo>
                <a:lnTo>
                  <a:pt x="197219" y="0"/>
                </a:lnTo>
                <a:close/>
              </a:path>
              <a:path w="256540" h="188595" extrusionOk="0">
                <a:moveTo>
                  <a:pt x="244575" y="87557"/>
                </a:moveTo>
                <a:lnTo>
                  <a:pt x="194402" y="87557"/>
                </a:lnTo>
                <a:lnTo>
                  <a:pt x="204189" y="88356"/>
                </a:lnTo>
                <a:lnTo>
                  <a:pt x="212331" y="90753"/>
                </a:lnTo>
                <a:lnTo>
                  <a:pt x="231731" y="127053"/>
                </a:lnTo>
                <a:lnTo>
                  <a:pt x="231163" y="135091"/>
                </a:lnTo>
                <a:lnTo>
                  <a:pt x="204057" y="167329"/>
                </a:lnTo>
                <a:lnTo>
                  <a:pt x="195554" y="168089"/>
                </a:lnTo>
                <a:lnTo>
                  <a:pt x="240689" y="168089"/>
                </a:lnTo>
                <a:lnTo>
                  <a:pt x="246882" y="159363"/>
                </a:lnTo>
                <a:lnTo>
                  <a:pt x="251954" y="148657"/>
                </a:lnTo>
                <a:lnTo>
                  <a:pt x="254998" y="137249"/>
                </a:lnTo>
                <a:lnTo>
                  <a:pt x="256013" y="125137"/>
                </a:lnTo>
                <a:lnTo>
                  <a:pt x="254943" y="111471"/>
                </a:lnTo>
                <a:lnTo>
                  <a:pt x="251733" y="99608"/>
                </a:lnTo>
                <a:lnTo>
                  <a:pt x="246383" y="89549"/>
                </a:lnTo>
                <a:lnTo>
                  <a:pt x="244575" y="87557"/>
                </a:lnTo>
                <a:close/>
              </a:path>
              <a:path w="256540" h="188595" extrusionOk="0">
                <a:moveTo>
                  <a:pt x="198758" y="66594"/>
                </a:moveTo>
                <a:lnTo>
                  <a:pt x="189721" y="66594"/>
                </a:lnTo>
                <a:lnTo>
                  <a:pt x="181544" y="68301"/>
                </a:lnTo>
                <a:lnTo>
                  <a:pt x="154267" y="89096"/>
                </a:lnTo>
                <a:lnTo>
                  <a:pt x="183833" y="89096"/>
                </a:lnTo>
                <a:lnTo>
                  <a:pt x="187212" y="88172"/>
                </a:lnTo>
                <a:lnTo>
                  <a:pt x="194402" y="87557"/>
                </a:lnTo>
                <a:lnTo>
                  <a:pt x="244575" y="87557"/>
                </a:lnTo>
                <a:lnTo>
                  <a:pt x="238893" y="81295"/>
                </a:lnTo>
                <a:lnTo>
                  <a:pt x="229958" y="74864"/>
                </a:lnTo>
                <a:lnTo>
                  <a:pt x="220290" y="70270"/>
                </a:lnTo>
                <a:lnTo>
                  <a:pt x="209890" y="67513"/>
                </a:lnTo>
                <a:lnTo>
                  <a:pt x="198758" y="66594"/>
                </a:lnTo>
                <a:close/>
              </a:path>
              <a:path w="256540" h="188595" extrusionOk="0">
                <a:moveTo>
                  <a:pt x="242715" y="20198"/>
                </a:moveTo>
                <a:lnTo>
                  <a:pt x="197606" y="20198"/>
                </a:lnTo>
                <a:lnTo>
                  <a:pt x="205505" y="20917"/>
                </a:lnTo>
                <a:lnTo>
                  <a:pt x="212332" y="23073"/>
                </a:lnTo>
                <a:lnTo>
                  <a:pt x="229301" y="48700"/>
                </a:lnTo>
                <a:lnTo>
                  <a:pt x="252055" y="48700"/>
                </a:lnTo>
                <a:lnTo>
                  <a:pt x="251295" y="40328"/>
                </a:lnTo>
                <a:lnTo>
                  <a:pt x="249017" y="32084"/>
                </a:lnTo>
                <a:lnTo>
                  <a:pt x="245221" y="23967"/>
                </a:lnTo>
                <a:lnTo>
                  <a:pt x="242715" y="201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17"/>
          <p:cNvSpPr/>
          <p:nvPr/>
        </p:nvSpPr>
        <p:spPr>
          <a:xfrm>
            <a:off x="4866690" y="2335783"/>
            <a:ext cx="279400" cy="745489"/>
          </a:xfrm>
          <a:custGeom>
            <a:avLst/>
            <a:gdLst/>
            <a:ahLst/>
            <a:cxnLst/>
            <a:rect l="l" t="t" r="r" b="b"/>
            <a:pathLst>
              <a:path w="279400" h="745489" extrusionOk="0">
                <a:moveTo>
                  <a:pt x="279341" y="0"/>
                </a:moveTo>
                <a:lnTo>
                  <a:pt x="192485" y="89"/>
                </a:lnTo>
                <a:lnTo>
                  <a:pt x="0" y="741725"/>
                </a:lnTo>
                <a:lnTo>
                  <a:pt x="96341" y="745210"/>
                </a:lnTo>
                <a:lnTo>
                  <a:pt x="279341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35" name="Google Shape;43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6754" y="4306437"/>
            <a:ext cx="4188354" cy="343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7401" y="4693860"/>
            <a:ext cx="4031291" cy="258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18409" y="4735743"/>
            <a:ext cx="3832346" cy="308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4106" y="8044543"/>
            <a:ext cx="4177886" cy="326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4399" y="7992189"/>
            <a:ext cx="4240707" cy="338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40403" y="8149252"/>
            <a:ext cx="4198822" cy="307843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7"/>
          <p:cNvSpPr txBox="1"/>
          <p:nvPr/>
        </p:nvSpPr>
        <p:spPr>
          <a:xfrm>
            <a:off x="5098850" y="1907225"/>
            <a:ext cx="9728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00" b="1" u="sng">
                <a:solidFill>
                  <a:srgbClr val="2AA9DD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ATEX PUMPS PP/PVDF</a:t>
            </a:r>
            <a:endParaRPr sz="7600" b="1">
              <a:solidFill>
                <a:srgbClr val="2AA9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7"/>
          <p:cNvSpPr txBox="1"/>
          <p:nvPr/>
        </p:nvSpPr>
        <p:spPr>
          <a:xfrm>
            <a:off x="8237800" y="3085550"/>
            <a:ext cx="36285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/>
              <a:t>ZONE 2 ll 3G c Tx</a:t>
            </a:r>
            <a:endParaRPr sz="2700" b="1"/>
          </a:p>
        </p:txBody>
      </p:sp>
      <p:sp>
        <p:nvSpPr>
          <p:cNvPr id="443" name="Google Shape;443;p17"/>
          <p:cNvSpPr txBox="1"/>
          <p:nvPr/>
        </p:nvSpPr>
        <p:spPr>
          <a:xfrm>
            <a:off x="2361625" y="37251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EM-C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17"/>
          <p:cNvSpPr txBox="1"/>
          <p:nvPr/>
        </p:nvSpPr>
        <p:spPr>
          <a:xfrm>
            <a:off x="8148800" y="3756575"/>
            <a:ext cx="362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EM-C SP PP/PVDF</a:t>
            </a:r>
            <a:endParaRPr/>
          </a:p>
        </p:txBody>
      </p:sp>
      <p:sp>
        <p:nvSpPr>
          <p:cNvPr id="445" name="Google Shape;445;p17"/>
          <p:cNvSpPr txBox="1"/>
          <p:nvPr/>
        </p:nvSpPr>
        <p:spPr>
          <a:xfrm>
            <a:off x="14564478" y="3795550"/>
            <a:ext cx="362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EM-T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6" name="Google Shape;446;p17"/>
          <p:cNvSpPr txBox="1"/>
          <p:nvPr/>
        </p:nvSpPr>
        <p:spPr>
          <a:xfrm>
            <a:off x="2236475" y="75313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EM-P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7" name="Google Shape;447;p17"/>
          <p:cNvSpPr txBox="1"/>
          <p:nvPr/>
        </p:nvSpPr>
        <p:spPr>
          <a:xfrm>
            <a:off x="8013188" y="7354563"/>
            <a:ext cx="362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EM-T SP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8" name="Google Shape;448;p17"/>
          <p:cNvSpPr txBox="1"/>
          <p:nvPr/>
        </p:nvSpPr>
        <p:spPr>
          <a:xfrm>
            <a:off x="14240400" y="7636350"/>
            <a:ext cx="403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AA9DD"/>
                </a:solidFill>
              </a:rPr>
              <a:t>EM-CO SP PP/PVDF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9" name="Google Shape;449;p17"/>
          <p:cNvSpPr txBox="1"/>
          <p:nvPr/>
        </p:nvSpPr>
        <p:spPr>
          <a:xfrm>
            <a:off x="82924" y="498925"/>
            <a:ext cx="8154875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chemeClr val="lt1"/>
                </a:solidFill>
              </a:rPr>
              <a:t>GemmeCotti</a:t>
            </a:r>
            <a:r>
              <a:rPr lang="en-US" sz="5800" b="1" dirty="0">
                <a:solidFill>
                  <a:schemeClr val="lt1"/>
                </a:solidFill>
              </a:rPr>
              <a:t> p</a:t>
            </a:r>
            <a:r>
              <a:rPr lang="tr-TR" sz="5800" b="1" dirty="0" err="1">
                <a:solidFill>
                  <a:schemeClr val="lt1"/>
                </a:solidFill>
              </a:rPr>
              <a:t>ompalar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8"/>
          <p:cNvSpPr/>
          <p:nvPr/>
        </p:nvSpPr>
        <p:spPr>
          <a:xfrm>
            <a:off x="19596020" y="10958755"/>
            <a:ext cx="257810" cy="182880"/>
          </a:xfrm>
          <a:custGeom>
            <a:avLst/>
            <a:gdLst/>
            <a:ahLst/>
            <a:cxnLst/>
            <a:rect l="l" t="t" r="r" b="b"/>
            <a:pathLst>
              <a:path w="257809" h="182879" extrusionOk="0">
                <a:moveTo>
                  <a:pt x="67610" y="0"/>
                </a:moveTo>
                <a:lnTo>
                  <a:pt x="49464" y="0"/>
                </a:lnTo>
                <a:lnTo>
                  <a:pt x="46721" y="9641"/>
                </a:lnTo>
                <a:lnTo>
                  <a:pt x="43358" y="17348"/>
                </a:lnTo>
                <a:lnTo>
                  <a:pt x="0" y="35014"/>
                </a:lnTo>
                <a:lnTo>
                  <a:pt x="0" y="52658"/>
                </a:lnTo>
                <a:lnTo>
                  <a:pt x="43066" y="52658"/>
                </a:lnTo>
                <a:lnTo>
                  <a:pt x="43066" y="182266"/>
                </a:lnTo>
                <a:lnTo>
                  <a:pt x="67610" y="182266"/>
                </a:lnTo>
                <a:lnTo>
                  <a:pt x="67610" y="0"/>
                </a:lnTo>
                <a:close/>
              </a:path>
              <a:path w="257809" h="182879" extrusionOk="0">
                <a:moveTo>
                  <a:pt x="257552" y="2303"/>
                </a:moveTo>
                <a:lnTo>
                  <a:pt x="130247" y="2303"/>
                </a:lnTo>
                <a:lnTo>
                  <a:pt x="130247" y="25433"/>
                </a:lnTo>
                <a:lnTo>
                  <a:pt x="231479" y="25433"/>
                </a:lnTo>
                <a:lnTo>
                  <a:pt x="221940" y="37009"/>
                </a:lnTo>
                <a:lnTo>
                  <a:pt x="194664" y="77966"/>
                </a:lnTo>
                <a:lnTo>
                  <a:pt x="170250" y="129986"/>
                </a:lnTo>
                <a:lnTo>
                  <a:pt x="156319" y="182266"/>
                </a:lnTo>
                <a:lnTo>
                  <a:pt x="181753" y="182266"/>
                </a:lnTo>
                <a:lnTo>
                  <a:pt x="184556" y="169175"/>
                </a:lnTo>
                <a:lnTo>
                  <a:pt x="187091" y="158016"/>
                </a:lnTo>
                <a:lnTo>
                  <a:pt x="198436" y="120754"/>
                </a:lnTo>
                <a:lnTo>
                  <a:pt x="214044" y="85842"/>
                </a:lnTo>
                <a:lnTo>
                  <a:pt x="234034" y="52145"/>
                </a:lnTo>
                <a:lnTo>
                  <a:pt x="257552" y="22365"/>
                </a:lnTo>
                <a:lnTo>
                  <a:pt x="257552" y="230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55" name="Google Shape;45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876" y="4571998"/>
            <a:ext cx="2314065" cy="52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8"/>
          <p:cNvSpPr/>
          <p:nvPr/>
        </p:nvSpPr>
        <p:spPr>
          <a:xfrm>
            <a:off x="534022" y="2922149"/>
            <a:ext cx="366395" cy="1084580"/>
          </a:xfrm>
          <a:custGeom>
            <a:avLst/>
            <a:gdLst/>
            <a:ahLst/>
            <a:cxnLst/>
            <a:rect l="l" t="t" r="r" b="b"/>
            <a:pathLst>
              <a:path w="366394" h="1084579" extrusionOk="0">
                <a:moveTo>
                  <a:pt x="366310" y="0"/>
                </a:moveTo>
                <a:lnTo>
                  <a:pt x="277083" y="9426"/>
                </a:lnTo>
                <a:lnTo>
                  <a:pt x="0" y="1084368"/>
                </a:lnTo>
                <a:lnTo>
                  <a:pt x="98585" y="1079013"/>
                </a:lnTo>
                <a:lnTo>
                  <a:pt x="366310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7" name="Google Shape;457;p18"/>
          <p:cNvSpPr/>
          <p:nvPr/>
        </p:nvSpPr>
        <p:spPr>
          <a:xfrm>
            <a:off x="10408077" y="3058274"/>
            <a:ext cx="279400" cy="745490"/>
          </a:xfrm>
          <a:custGeom>
            <a:avLst/>
            <a:gdLst/>
            <a:ahLst/>
            <a:cxnLst/>
            <a:rect l="l" t="t" r="r" b="b"/>
            <a:pathLst>
              <a:path w="279400" h="745489" extrusionOk="0">
                <a:moveTo>
                  <a:pt x="279341" y="0"/>
                </a:moveTo>
                <a:lnTo>
                  <a:pt x="192485" y="89"/>
                </a:lnTo>
                <a:lnTo>
                  <a:pt x="0" y="741725"/>
                </a:lnTo>
                <a:lnTo>
                  <a:pt x="96341" y="745210"/>
                </a:lnTo>
                <a:lnTo>
                  <a:pt x="279341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58" name="Google Shape;45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0749" y="4649073"/>
            <a:ext cx="4303533" cy="414166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8"/>
          <p:cNvSpPr txBox="1"/>
          <p:nvPr/>
        </p:nvSpPr>
        <p:spPr>
          <a:xfrm>
            <a:off x="228600" y="566975"/>
            <a:ext cx="8304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chemeClr val="lt1"/>
                </a:solidFill>
              </a:rPr>
              <a:t>GemmeCotti</a:t>
            </a:r>
            <a:r>
              <a:rPr lang="en-US" sz="5800" b="1" dirty="0">
                <a:solidFill>
                  <a:schemeClr val="lt1"/>
                </a:solidFill>
              </a:rPr>
              <a:t> p</a:t>
            </a:r>
            <a:r>
              <a:rPr lang="tr-TR" sz="5800" b="1" dirty="0" err="1">
                <a:solidFill>
                  <a:schemeClr val="lt1"/>
                </a:solidFill>
              </a:rPr>
              <a:t>ompalar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60" name="Google Shape;460;p18"/>
          <p:cNvSpPr txBox="1"/>
          <p:nvPr/>
        </p:nvSpPr>
        <p:spPr>
          <a:xfrm>
            <a:off x="900425" y="2581275"/>
            <a:ext cx="6871500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8"/>
          <p:cNvSpPr txBox="1"/>
          <p:nvPr/>
        </p:nvSpPr>
        <p:spPr>
          <a:xfrm>
            <a:off x="1013825" y="2741427"/>
            <a:ext cx="73497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200" b="1" dirty="0">
                <a:solidFill>
                  <a:srgbClr val="2AA9DD"/>
                </a:solidFill>
              </a:rPr>
              <a:t>Santrifüjlü dikey konsol pompaları </a:t>
            </a:r>
            <a:r>
              <a:rPr lang="tr-TR" sz="4200" b="1" dirty="0" err="1">
                <a:solidFill>
                  <a:srgbClr val="2AA9DD"/>
                </a:solidFill>
              </a:rPr>
              <a:t>mod.PVA</a:t>
            </a:r>
            <a:endParaRPr sz="4200" b="1" dirty="0">
              <a:solidFill>
                <a:srgbClr val="2AA9DD"/>
              </a:solidFill>
            </a:endParaRPr>
          </a:p>
        </p:txBody>
      </p:sp>
      <p:sp>
        <p:nvSpPr>
          <p:cNvPr id="462" name="Google Shape;462;p18"/>
          <p:cNvSpPr txBox="1"/>
          <p:nvPr/>
        </p:nvSpPr>
        <p:spPr>
          <a:xfrm>
            <a:off x="10903524" y="3015375"/>
            <a:ext cx="7567355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2AA9DD"/>
                </a:solidFill>
              </a:rPr>
              <a:t>H-IBC – </a:t>
            </a:r>
            <a:r>
              <a:rPr lang="tr-TR" sz="4200" b="1" dirty="0">
                <a:solidFill>
                  <a:srgbClr val="2AA9DD"/>
                </a:solidFill>
              </a:rPr>
              <a:t>Taşınabilir pompalar</a:t>
            </a:r>
            <a:endParaRPr dirty="0"/>
          </a:p>
        </p:txBody>
      </p:sp>
      <p:sp>
        <p:nvSpPr>
          <p:cNvPr id="463" name="Google Shape;463;p18"/>
          <p:cNvSpPr txBox="1"/>
          <p:nvPr/>
        </p:nvSpPr>
        <p:spPr>
          <a:xfrm>
            <a:off x="2625950" y="5904700"/>
            <a:ext cx="6286500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-US" sz="2700" b="1" dirty="0">
                <a:solidFill>
                  <a:schemeClr val="dk1"/>
                </a:solidFill>
              </a:rPr>
              <a:t>Ma</a:t>
            </a:r>
            <a:r>
              <a:rPr lang="tr-TR" sz="2700" b="1" dirty="0" err="1">
                <a:solidFill>
                  <a:schemeClr val="dk1"/>
                </a:solidFill>
              </a:rPr>
              <a:t>lzeme</a:t>
            </a:r>
            <a:r>
              <a:rPr lang="en-US" sz="2700" b="1" dirty="0">
                <a:solidFill>
                  <a:schemeClr val="dk1"/>
                </a:solidFill>
              </a:rPr>
              <a:t>: </a:t>
            </a:r>
            <a:r>
              <a:rPr lang="en-US" sz="2700" dirty="0">
                <a:solidFill>
                  <a:schemeClr val="dk1"/>
                </a:solidFill>
              </a:rPr>
              <a:t>AISI 316 or Titanium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-US" sz="2700" b="1" dirty="0">
                <a:solidFill>
                  <a:schemeClr val="dk1"/>
                </a:solidFill>
              </a:rPr>
              <a:t>max </a:t>
            </a:r>
            <a:r>
              <a:rPr lang="tr-TR" sz="2700" b="1" dirty="0">
                <a:solidFill>
                  <a:schemeClr val="dk1"/>
                </a:solidFill>
              </a:rPr>
              <a:t>akış</a:t>
            </a:r>
            <a:r>
              <a:rPr lang="en-US" sz="2700" b="1" dirty="0">
                <a:solidFill>
                  <a:schemeClr val="dk1"/>
                </a:solidFill>
              </a:rPr>
              <a:t>: </a:t>
            </a:r>
            <a:r>
              <a:rPr lang="en-US" sz="2700" dirty="0">
                <a:solidFill>
                  <a:schemeClr val="dk1"/>
                </a:solidFill>
              </a:rPr>
              <a:t>24 m3/h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-US" sz="2700" b="1" dirty="0">
                <a:solidFill>
                  <a:schemeClr val="dk1"/>
                </a:solidFill>
              </a:rPr>
              <a:t>Max </a:t>
            </a:r>
            <a:r>
              <a:rPr lang="tr-TR" sz="2700" b="1" dirty="0">
                <a:solidFill>
                  <a:schemeClr val="dk1"/>
                </a:solidFill>
              </a:rPr>
              <a:t>kafa</a:t>
            </a:r>
            <a:r>
              <a:rPr lang="en-US" sz="2700" b="1" dirty="0">
                <a:solidFill>
                  <a:schemeClr val="dk1"/>
                </a:solidFill>
              </a:rPr>
              <a:t>: </a:t>
            </a:r>
            <a:r>
              <a:rPr lang="en-US" sz="2700" dirty="0">
                <a:solidFill>
                  <a:schemeClr val="dk1"/>
                </a:solidFill>
              </a:rPr>
              <a:t>26 </a:t>
            </a:r>
            <a:r>
              <a:rPr lang="en-US" sz="2700" dirty="0" err="1">
                <a:solidFill>
                  <a:schemeClr val="dk1"/>
                </a:solidFill>
              </a:rPr>
              <a:t>mlc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tr-TR" sz="2700" dirty="0">
                <a:solidFill>
                  <a:schemeClr val="dk1"/>
                </a:solidFill>
              </a:rPr>
              <a:t>Duman labirent contası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tr-TR" sz="2700" dirty="0">
                <a:solidFill>
                  <a:schemeClr val="dk1"/>
                </a:solidFill>
              </a:rPr>
              <a:t>Düşük </a:t>
            </a:r>
            <a:r>
              <a:rPr lang="tr-TR" sz="2700" dirty="0" err="1">
                <a:solidFill>
                  <a:schemeClr val="dk1"/>
                </a:solidFill>
              </a:rPr>
              <a:t>eksenel</a:t>
            </a:r>
            <a:r>
              <a:rPr lang="tr-TR" sz="2700" dirty="0">
                <a:solidFill>
                  <a:schemeClr val="dk1"/>
                </a:solidFill>
              </a:rPr>
              <a:t> itme gücüne sahip çark</a:t>
            </a:r>
            <a:endParaRPr sz="2700" dirty="0">
              <a:solidFill>
                <a:schemeClr val="dk1"/>
              </a:solidFill>
            </a:endParaRPr>
          </a:p>
        </p:txBody>
      </p:sp>
      <p:sp>
        <p:nvSpPr>
          <p:cNvPr id="464" name="Google Shape;464;p18"/>
          <p:cNvSpPr txBox="1"/>
          <p:nvPr/>
        </p:nvSpPr>
        <p:spPr>
          <a:xfrm>
            <a:off x="14394575" y="5380850"/>
            <a:ext cx="6286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-US" sz="2700" b="1" dirty="0">
                <a:solidFill>
                  <a:schemeClr val="dk1"/>
                </a:solidFill>
              </a:rPr>
              <a:t>Ma</a:t>
            </a:r>
            <a:r>
              <a:rPr lang="tr-TR" sz="2700" b="1" dirty="0" err="1">
                <a:solidFill>
                  <a:schemeClr val="dk1"/>
                </a:solidFill>
              </a:rPr>
              <a:t>lzeme</a:t>
            </a:r>
            <a:r>
              <a:rPr lang="en-US" sz="2700" b="1" dirty="0">
                <a:solidFill>
                  <a:schemeClr val="dk1"/>
                </a:solidFill>
              </a:rPr>
              <a:t>: </a:t>
            </a:r>
            <a:r>
              <a:rPr lang="en-US" sz="2700" dirty="0">
                <a:solidFill>
                  <a:schemeClr val="dk1"/>
                </a:solidFill>
              </a:rPr>
              <a:t>PP/PVDF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-US" sz="2700" b="1" dirty="0">
                <a:solidFill>
                  <a:schemeClr val="dk1"/>
                </a:solidFill>
              </a:rPr>
              <a:t>max </a:t>
            </a:r>
            <a:r>
              <a:rPr lang="tr-TR" sz="2700" b="1" dirty="0">
                <a:solidFill>
                  <a:schemeClr val="dk1"/>
                </a:solidFill>
              </a:rPr>
              <a:t>akış</a:t>
            </a:r>
            <a:r>
              <a:rPr lang="en-US" sz="2700" b="1" dirty="0">
                <a:solidFill>
                  <a:schemeClr val="dk1"/>
                </a:solidFill>
              </a:rPr>
              <a:t>: </a:t>
            </a:r>
            <a:r>
              <a:rPr lang="en-US" sz="2700" dirty="0">
                <a:solidFill>
                  <a:schemeClr val="dk1"/>
                </a:solidFill>
              </a:rPr>
              <a:t>13 m3/h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-US" sz="2700" b="1" dirty="0">
                <a:solidFill>
                  <a:schemeClr val="dk1"/>
                </a:solidFill>
              </a:rPr>
              <a:t>Max </a:t>
            </a:r>
            <a:r>
              <a:rPr lang="tr-TR" sz="2700" b="1" dirty="0">
                <a:solidFill>
                  <a:schemeClr val="dk1"/>
                </a:solidFill>
              </a:rPr>
              <a:t>kafa</a:t>
            </a:r>
            <a:r>
              <a:rPr lang="en-US" sz="2700" b="1" dirty="0">
                <a:solidFill>
                  <a:schemeClr val="dk1"/>
                </a:solidFill>
              </a:rPr>
              <a:t>: </a:t>
            </a:r>
            <a:r>
              <a:rPr lang="en-US" sz="2700" dirty="0">
                <a:solidFill>
                  <a:schemeClr val="dk1"/>
                </a:solidFill>
              </a:rPr>
              <a:t>14 </a:t>
            </a:r>
            <a:r>
              <a:rPr lang="en-US" sz="2700" dirty="0" err="1">
                <a:solidFill>
                  <a:schemeClr val="dk1"/>
                </a:solidFill>
              </a:rPr>
              <a:t>mlc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-US" sz="2700" dirty="0">
                <a:solidFill>
                  <a:schemeClr val="dk1"/>
                </a:solidFill>
              </a:rPr>
              <a:t>Standard motor: 0.55 kW,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chemeClr val="dk1"/>
                </a:solidFill>
              </a:rPr>
              <a:t>B3/B5 </a:t>
            </a:r>
            <a:r>
              <a:rPr lang="tr-TR" sz="2700" dirty="0" err="1">
                <a:solidFill>
                  <a:schemeClr val="dk1"/>
                </a:solidFill>
              </a:rPr>
              <a:t>flanş</a:t>
            </a:r>
            <a:r>
              <a:rPr lang="en-US" sz="2700" dirty="0">
                <a:solidFill>
                  <a:schemeClr val="dk1"/>
                </a:solidFill>
              </a:rPr>
              <a:t>, mono</a:t>
            </a:r>
            <a:r>
              <a:rPr lang="tr-TR" sz="2700" dirty="0" err="1">
                <a:solidFill>
                  <a:schemeClr val="dk1"/>
                </a:solidFill>
              </a:rPr>
              <a:t>faze</a:t>
            </a:r>
            <a:endParaRPr sz="27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chemeClr val="dk1"/>
                </a:solidFill>
              </a:rPr>
              <a:t>230V,50-60HZ</a:t>
            </a:r>
            <a:endParaRPr sz="27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9"/>
          <p:cNvSpPr/>
          <p:nvPr/>
        </p:nvSpPr>
        <p:spPr>
          <a:xfrm>
            <a:off x="19596020" y="10957477"/>
            <a:ext cx="255270" cy="189230"/>
          </a:xfrm>
          <a:custGeom>
            <a:avLst/>
            <a:gdLst/>
            <a:ahLst/>
            <a:cxnLst/>
            <a:rect l="l" t="t" r="r" b="b"/>
            <a:pathLst>
              <a:path w="255269" h="189229" extrusionOk="0">
                <a:moveTo>
                  <a:pt x="67610" y="1277"/>
                </a:moveTo>
                <a:lnTo>
                  <a:pt x="49464" y="1277"/>
                </a:lnTo>
                <a:lnTo>
                  <a:pt x="46721" y="10919"/>
                </a:lnTo>
                <a:lnTo>
                  <a:pt x="43358" y="18626"/>
                </a:lnTo>
                <a:lnTo>
                  <a:pt x="0" y="36292"/>
                </a:lnTo>
                <a:lnTo>
                  <a:pt x="0" y="53935"/>
                </a:lnTo>
                <a:lnTo>
                  <a:pt x="43066" y="53935"/>
                </a:lnTo>
                <a:lnTo>
                  <a:pt x="43066" y="183544"/>
                </a:lnTo>
                <a:lnTo>
                  <a:pt x="67610" y="183544"/>
                </a:lnTo>
                <a:lnTo>
                  <a:pt x="67610" y="1277"/>
                </a:lnTo>
                <a:close/>
              </a:path>
              <a:path w="255269" h="189229" extrusionOk="0">
                <a:moveTo>
                  <a:pt x="192360" y="0"/>
                </a:moveTo>
                <a:lnTo>
                  <a:pt x="150309" y="14701"/>
                </a:lnTo>
                <a:lnTo>
                  <a:pt x="135482" y="49841"/>
                </a:lnTo>
                <a:lnTo>
                  <a:pt x="136113" y="57639"/>
                </a:lnTo>
                <a:lnTo>
                  <a:pt x="160539" y="86018"/>
                </a:lnTo>
                <a:lnTo>
                  <a:pt x="153220" y="89503"/>
                </a:lnTo>
                <a:lnTo>
                  <a:pt x="129590" y="124323"/>
                </a:lnTo>
                <a:lnTo>
                  <a:pt x="129168" y="131011"/>
                </a:lnTo>
                <a:lnTo>
                  <a:pt x="129208" y="133440"/>
                </a:lnTo>
                <a:lnTo>
                  <a:pt x="147492" y="174340"/>
                </a:lnTo>
                <a:lnTo>
                  <a:pt x="192748" y="188779"/>
                </a:lnTo>
                <a:lnTo>
                  <a:pt x="206736" y="187733"/>
                </a:lnTo>
                <a:lnTo>
                  <a:pt x="219046" y="184593"/>
                </a:lnTo>
                <a:lnTo>
                  <a:pt x="229679" y="179361"/>
                </a:lnTo>
                <a:lnTo>
                  <a:pt x="238631" y="172036"/>
                </a:lnTo>
                <a:lnTo>
                  <a:pt x="241994" y="167827"/>
                </a:lnTo>
                <a:lnTo>
                  <a:pt x="193261" y="167827"/>
                </a:lnTo>
                <a:lnTo>
                  <a:pt x="183935" y="167179"/>
                </a:lnTo>
                <a:lnTo>
                  <a:pt x="154860" y="139591"/>
                </a:lnTo>
                <a:lnTo>
                  <a:pt x="154333" y="133440"/>
                </a:lnTo>
                <a:lnTo>
                  <a:pt x="154404" y="131011"/>
                </a:lnTo>
                <a:lnTo>
                  <a:pt x="176609" y="99629"/>
                </a:lnTo>
                <a:lnTo>
                  <a:pt x="191596" y="97264"/>
                </a:lnTo>
                <a:lnTo>
                  <a:pt x="242231" y="97264"/>
                </a:lnTo>
                <a:lnTo>
                  <a:pt x="238380" y="93264"/>
                </a:lnTo>
                <a:lnTo>
                  <a:pt x="232411" y="89253"/>
                </a:lnTo>
                <a:lnTo>
                  <a:pt x="224830" y="85767"/>
                </a:lnTo>
                <a:lnTo>
                  <a:pt x="231647" y="81924"/>
                </a:lnTo>
                <a:lnTo>
                  <a:pt x="236673" y="78008"/>
                </a:lnTo>
                <a:lnTo>
                  <a:pt x="237325" y="77201"/>
                </a:lnTo>
                <a:lnTo>
                  <a:pt x="183156" y="77201"/>
                </a:lnTo>
                <a:lnTo>
                  <a:pt x="175617" y="74772"/>
                </a:lnTo>
                <a:lnTo>
                  <a:pt x="162832" y="65055"/>
                </a:lnTo>
                <a:lnTo>
                  <a:pt x="159639" y="58322"/>
                </a:lnTo>
                <a:lnTo>
                  <a:pt x="159639" y="42051"/>
                </a:lnTo>
                <a:lnTo>
                  <a:pt x="191083" y="21088"/>
                </a:lnTo>
                <a:lnTo>
                  <a:pt x="240155" y="21088"/>
                </a:lnTo>
                <a:lnTo>
                  <a:pt x="233647" y="13926"/>
                </a:lnTo>
                <a:lnTo>
                  <a:pt x="225460" y="7832"/>
                </a:lnTo>
                <a:lnTo>
                  <a:pt x="215850" y="3480"/>
                </a:lnTo>
                <a:lnTo>
                  <a:pt x="204817" y="869"/>
                </a:lnTo>
                <a:lnTo>
                  <a:pt x="192360" y="0"/>
                </a:lnTo>
                <a:close/>
              </a:path>
              <a:path w="255269" h="189229" extrusionOk="0">
                <a:moveTo>
                  <a:pt x="242231" y="97264"/>
                </a:moveTo>
                <a:lnTo>
                  <a:pt x="191596" y="97264"/>
                </a:lnTo>
                <a:lnTo>
                  <a:pt x="199778" y="97855"/>
                </a:lnTo>
                <a:lnTo>
                  <a:pt x="207059" y="99565"/>
                </a:lnTo>
                <a:lnTo>
                  <a:pt x="230328" y="133440"/>
                </a:lnTo>
                <a:lnTo>
                  <a:pt x="229664" y="141474"/>
                </a:lnTo>
                <a:lnTo>
                  <a:pt x="200904" y="167291"/>
                </a:lnTo>
                <a:lnTo>
                  <a:pt x="193261" y="167827"/>
                </a:lnTo>
                <a:lnTo>
                  <a:pt x="241994" y="167827"/>
                </a:lnTo>
                <a:lnTo>
                  <a:pt x="245734" y="163146"/>
                </a:lnTo>
                <a:lnTo>
                  <a:pt x="250806" y="153346"/>
                </a:lnTo>
                <a:lnTo>
                  <a:pt x="253847" y="142634"/>
                </a:lnTo>
                <a:lnTo>
                  <a:pt x="254861" y="131011"/>
                </a:lnTo>
                <a:lnTo>
                  <a:pt x="254103" y="121265"/>
                </a:lnTo>
                <a:lnTo>
                  <a:pt x="251828" y="112478"/>
                </a:lnTo>
                <a:lnTo>
                  <a:pt x="248036" y="104648"/>
                </a:lnTo>
                <a:lnTo>
                  <a:pt x="242725" y="97777"/>
                </a:lnTo>
                <a:lnTo>
                  <a:pt x="242231" y="97264"/>
                </a:lnTo>
                <a:close/>
              </a:path>
              <a:path w="255269" h="189229" extrusionOk="0">
                <a:moveTo>
                  <a:pt x="240155" y="21088"/>
                </a:moveTo>
                <a:lnTo>
                  <a:pt x="191083" y="21088"/>
                </a:lnTo>
                <a:lnTo>
                  <a:pt x="198920" y="21622"/>
                </a:lnTo>
                <a:lnTo>
                  <a:pt x="205687" y="23227"/>
                </a:lnTo>
                <a:lnTo>
                  <a:pt x="211382" y="25903"/>
                </a:lnTo>
                <a:lnTo>
                  <a:pt x="216003" y="29653"/>
                </a:lnTo>
                <a:lnTo>
                  <a:pt x="221459" y="35360"/>
                </a:lnTo>
                <a:lnTo>
                  <a:pt x="224192" y="41621"/>
                </a:lnTo>
                <a:lnTo>
                  <a:pt x="224192" y="56281"/>
                </a:lnTo>
                <a:lnTo>
                  <a:pt x="221333" y="63055"/>
                </a:lnTo>
                <a:lnTo>
                  <a:pt x="215626" y="68762"/>
                </a:lnTo>
                <a:lnTo>
                  <a:pt x="209920" y="74385"/>
                </a:lnTo>
                <a:lnTo>
                  <a:pt x="201993" y="77201"/>
                </a:lnTo>
                <a:lnTo>
                  <a:pt x="237325" y="77201"/>
                </a:lnTo>
                <a:lnTo>
                  <a:pt x="248599" y="46270"/>
                </a:lnTo>
                <a:lnTo>
                  <a:pt x="247665" y="37298"/>
                </a:lnTo>
                <a:lnTo>
                  <a:pt x="244861" y="28916"/>
                </a:lnTo>
                <a:lnTo>
                  <a:pt x="240155" y="210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0" name="Google Shape;4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141" y="3228930"/>
            <a:ext cx="5277326" cy="261382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9"/>
          <p:cNvSpPr/>
          <p:nvPr/>
        </p:nvSpPr>
        <p:spPr>
          <a:xfrm>
            <a:off x="1052172" y="2554436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2" name="Google Shape;472;p19"/>
          <p:cNvSpPr/>
          <p:nvPr/>
        </p:nvSpPr>
        <p:spPr>
          <a:xfrm>
            <a:off x="8612151" y="2596320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3" name="Google Shape;473;p19"/>
          <p:cNvSpPr/>
          <p:nvPr/>
        </p:nvSpPr>
        <p:spPr>
          <a:xfrm>
            <a:off x="1052172" y="6700907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4" name="Google Shape;474;p19"/>
          <p:cNvSpPr/>
          <p:nvPr/>
        </p:nvSpPr>
        <p:spPr>
          <a:xfrm>
            <a:off x="11449761" y="6784674"/>
            <a:ext cx="209550" cy="508000"/>
          </a:xfrm>
          <a:custGeom>
            <a:avLst/>
            <a:gdLst/>
            <a:ahLst/>
            <a:cxnLst/>
            <a:rect l="l" t="t" r="r" b="b"/>
            <a:pathLst>
              <a:path w="209550" h="508000" extrusionOk="0">
                <a:moveTo>
                  <a:pt x="209423" y="0"/>
                </a:moveTo>
                <a:lnTo>
                  <a:pt x="118279" y="20596"/>
                </a:lnTo>
                <a:lnTo>
                  <a:pt x="0" y="507839"/>
                </a:lnTo>
                <a:lnTo>
                  <a:pt x="94364" y="481147"/>
                </a:lnTo>
                <a:lnTo>
                  <a:pt x="209423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5" name="Google Shape;47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94610" y="3815320"/>
            <a:ext cx="3394866" cy="258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0029" y="7214440"/>
            <a:ext cx="3486804" cy="3225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19"/>
          <p:cNvGrpSpPr/>
          <p:nvPr/>
        </p:nvGrpSpPr>
        <p:grpSpPr>
          <a:xfrm>
            <a:off x="1047088" y="7214440"/>
            <a:ext cx="3685751" cy="4083645"/>
            <a:chOff x="1047088" y="7214440"/>
            <a:chExt cx="3685751" cy="4083645"/>
          </a:xfrm>
        </p:grpSpPr>
        <p:pic>
          <p:nvPicPr>
            <p:cNvPr id="478" name="Google Shape;478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00435" y="7214440"/>
              <a:ext cx="1832404" cy="4083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47088" y="7989285"/>
              <a:ext cx="2115118" cy="2816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0" name="Google Shape;48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19462" y="7486683"/>
            <a:ext cx="3916111" cy="276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04465" y="8973549"/>
            <a:ext cx="2240769" cy="224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214256" y="9172495"/>
            <a:ext cx="2303594" cy="2136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3" name="Google Shape;483;p19"/>
          <p:cNvGrpSpPr/>
          <p:nvPr/>
        </p:nvGrpSpPr>
        <p:grpSpPr>
          <a:xfrm>
            <a:off x="7193498" y="3204090"/>
            <a:ext cx="5706631" cy="2638663"/>
            <a:chOff x="7193498" y="3204090"/>
            <a:chExt cx="5706631" cy="2638663"/>
          </a:xfrm>
        </p:grpSpPr>
        <p:pic>
          <p:nvPicPr>
            <p:cNvPr id="484" name="Google Shape;484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193498" y="3204090"/>
              <a:ext cx="2931847" cy="22407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1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072991" y="3800931"/>
              <a:ext cx="2827138" cy="20418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6" name="Google Shape;486;p19"/>
          <p:cNvSpPr/>
          <p:nvPr/>
        </p:nvSpPr>
        <p:spPr>
          <a:xfrm>
            <a:off x="14941945" y="2628968"/>
            <a:ext cx="341630" cy="986155"/>
          </a:xfrm>
          <a:custGeom>
            <a:avLst/>
            <a:gdLst/>
            <a:ahLst/>
            <a:cxnLst/>
            <a:rect l="l" t="t" r="r" b="b"/>
            <a:pathLst>
              <a:path w="341630" h="986154" extrusionOk="0">
                <a:moveTo>
                  <a:pt x="341292" y="0"/>
                </a:moveTo>
                <a:lnTo>
                  <a:pt x="252748" y="6737"/>
                </a:lnTo>
                <a:lnTo>
                  <a:pt x="0" y="985800"/>
                </a:lnTo>
                <a:lnTo>
                  <a:pt x="97941" y="982982"/>
                </a:lnTo>
                <a:lnTo>
                  <a:pt x="341292" y="0"/>
                </a:lnTo>
                <a:close/>
              </a:path>
            </a:pathLst>
          </a:custGeom>
          <a:solidFill>
            <a:srgbClr val="2AA9D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7" name="Google Shape;487;p19"/>
          <p:cNvSpPr txBox="1"/>
          <p:nvPr/>
        </p:nvSpPr>
        <p:spPr>
          <a:xfrm>
            <a:off x="294700" y="458400"/>
            <a:ext cx="6898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800" b="1" u="sng" dirty="0">
                <a:solidFill>
                  <a:schemeClr val="lt1"/>
                </a:solidFill>
              </a:rPr>
              <a:t>Aksesuarlar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88" name="Google Shape;488;p19"/>
          <p:cNvSpPr txBox="1"/>
          <p:nvPr/>
        </p:nvSpPr>
        <p:spPr>
          <a:xfrm>
            <a:off x="1384175" y="2472425"/>
            <a:ext cx="3767076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800" b="1" dirty="0">
                <a:solidFill>
                  <a:srgbClr val="2AA9DD"/>
                </a:solidFill>
              </a:rPr>
              <a:t>Taban plakalar</a:t>
            </a:r>
            <a:endParaRPr sz="3800" b="1" dirty="0">
              <a:solidFill>
                <a:srgbClr val="2AA9DD"/>
              </a:solidFill>
            </a:endParaRPr>
          </a:p>
        </p:txBody>
      </p:sp>
      <p:sp>
        <p:nvSpPr>
          <p:cNvPr id="489" name="Google Shape;489;p19"/>
          <p:cNvSpPr txBox="1"/>
          <p:nvPr/>
        </p:nvSpPr>
        <p:spPr>
          <a:xfrm>
            <a:off x="9033700" y="2465575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2AA9DD"/>
                </a:solidFill>
              </a:rPr>
              <a:t>Fla</a:t>
            </a:r>
            <a:r>
              <a:rPr lang="tr-TR" sz="3800" b="1" dirty="0" err="1">
                <a:solidFill>
                  <a:srgbClr val="2AA9DD"/>
                </a:solidFill>
              </a:rPr>
              <a:t>nşlar</a:t>
            </a:r>
            <a:endParaRPr dirty="0"/>
          </a:p>
        </p:txBody>
      </p:sp>
      <p:sp>
        <p:nvSpPr>
          <p:cNvPr id="490" name="Google Shape;490;p19"/>
          <p:cNvSpPr txBox="1"/>
          <p:nvPr/>
        </p:nvSpPr>
        <p:spPr>
          <a:xfrm>
            <a:off x="15494600" y="2352200"/>
            <a:ext cx="41901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800" b="1" dirty="0">
                <a:solidFill>
                  <a:srgbClr val="2AA9DD"/>
                </a:solidFill>
              </a:rPr>
              <a:t>Kuru çalışma koruma cihazı</a:t>
            </a:r>
            <a:endParaRPr sz="3800" b="1" dirty="0">
              <a:solidFill>
                <a:srgbClr val="2AA9DD"/>
              </a:solidFill>
            </a:endParaRPr>
          </a:p>
        </p:txBody>
      </p:sp>
      <p:sp>
        <p:nvSpPr>
          <p:cNvPr id="491" name="Google Shape;491;p19"/>
          <p:cNvSpPr txBox="1"/>
          <p:nvPr/>
        </p:nvSpPr>
        <p:spPr>
          <a:xfrm>
            <a:off x="1391763" y="6570150"/>
            <a:ext cx="4190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800" b="1" dirty="0">
                <a:solidFill>
                  <a:srgbClr val="2AA9DD"/>
                </a:solidFill>
              </a:rPr>
              <a:t>Emme süzgeci</a:t>
            </a:r>
            <a:endParaRPr dirty="0"/>
          </a:p>
        </p:txBody>
      </p:sp>
      <p:sp>
        <p:nvSpPr>
          <p:cNvPr id="492" name="Google Shape;492;p19"/>
          <p:cNvSpPr txBox="1"/>
          <p:nvPr/>
        </p:nvSpPr>
        <p:spPr>
          <a:xfrm>
            <a:off x="11812799" y="6653925"/>
            <a:ext cx="3486803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800" b="1" dirty="0">
                <a:solidFill>
                  <a:srgbClr val="2AA9DD"/>
                </a:solidFill>
              </a:rPr>
              <a:t>Yedek parça</a:t>
            </a:r>
            <a:endParaRPr dirty="0"/>
          </a:p>
        </p:txBody>
      </p:sp>
      <p:sp>
        <p:nvSpPr>
          <p:cNvPr id="493" name="Google Shape;493;p19"/>
          <p:cNvSpPr txBox="1"/>
          <p:nvPr/>
        </p:nvSpPr>
        <p:spPr>
          <a:xfrm>
            <a:off x="10054525" y="10266213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AA9DD"/>
                </a:solidFill>
              </a:rPr>
              <a:t>RWE KIT</a:t>
            </a:r>
            <a:endParaRPr sz="600"/>
          </a:p>
        </p:txBody>
      </p:sp>
      <p:sp>
        <p:nvSpPr>
          <p:cNvPr id="494" name="Google Shape;494;p19"/>
          <p:cNvSpPr txBox="1"/>
          <p:nvPr/>
        </p:nvSpPr>
        <p:spPr>
          <a:xfrm>
            <a:off x="15692038" y="102662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AA9DD"/>
                </a:solidFill>
              </a:rPr>
              <a:t>WE KIT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813</Words>
  <Application>Microsoft Office PowerPoint</Application>
  <PresentationFormat>Özel</PresentationFormat>
  <Paragraphs>195</Paragraphs>
  <Slides>26</Slides>
  <Notes>26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firat eryilmaz</dc:creator>
  <cp:lastModifiedBy>Barbaros Gencer</cp:lastModifiedBy>
  <cp:revision>19</cp:revision>
  <dcterms:created xsi:type="dcterms:W3CDTF">2024-10-29T09:36:00Z</dcterms:created>
  <dcterms:modified xsi:type="dcterms:W3CDTF">2025-04-14T12:55:31Z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2024-09-09T00:00:00Z</vt:filetime>
  </property>
  <property fmtid="{D5CDD505-2E9C-101B-9397-08002B2CF9AE}" pid="3" name="Creator">
    <vt:lpwstr>Adobe Acrobat Pro (32-bit) 24.3.20054</vt:lpwstr>
  </property>
  <property fmtid="{D5CDD505-2E9C-101B-9397-08002B2CF9AE}" pid="4" name="LastSaved">
    <vt:filetime>2024-10-29T00:00:00Z</vt:filetime>
  </property>
</Properties>
</file>